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63" r:id="rId8"/>
    <p:sldId id="264" r:id="rId9"/>
    <p:sldId id="258" r:id="rId1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7E39"/>
    <a:srgbClr val="F04E23"/>
    <a:srgbClr val="009EDB"/>
    <a:srgbClr val="8CC6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0" d="100"/>
          <a:sy n="60" d="100"/>
        </p:scale>
        <p:origin x="-1572" y="-18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7DDFB8C7-EBB6-4E67-8419-4B4EB06736BD}" type="datetimeFigureOut">
              <a:rPr lang="fr-FR" smtClean="0"/>
              <a:t>10/04/2023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1575678-1EC7-463A-ACF6-D58153C0C11D}" type="slidenum">
              <a:rPr lang="fr-FR" smtClean="0"/>
              <a:t>‹N°›</a:t>
            </a:fld>
            <a:endParaRPr lang="fr-FR"/>
          </a:p>
        </p:txBody>
      </p:sp>
    </p:spTree>
    <p:extLst>
      <p:ext uri="{BB962C8B-B14F-4D97-AF65-F5344CB8AC3E}">
        <p14:creationId xmlns:p14="http://schemas.microsoft.com/office/powerpoint/2010/main" val="566172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DDFB8C7-EBB6-4E67-8419-4B4EB06736BD}" type="datetimeFigureOut">
              <a:rPr lang="fr-FR" smtClean="0"/>
              <a:t>10/04/2023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1575678-1EC7-463A-ACF6-D58153C0C11D}" type="slidenum">
              <a:rPr lang="fr-FR" smtClean="0"/>
              <a:t>‹N°›</a:t>
            </a:fld>
            <a:endParaRPr lang="fr-FR"/>
          </a:p>
        </p:txBody>
      </p:sp>
    </p:spTree>
    <p:extLst>
      <p:ext uri="{BB962C8B-B14F-4D97-AF65-F5344CB8AC3E}">
        <p14:creationId xmlns:p14="http://schemas.microsoft.com/office/powerpoint/2010/main" val="2085414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7DDFB8C7-EBB6-4E67-8419-4B4EB06736BD}" type="datetimeFigureOut">
              <a:rPr lang="fr-FR" smtClean="0"/>
              <a:t>10/04/2023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1575678-1EC7-463A-ACF6-D58153C0C11D}" type="slidenum">
              <a:rPr lang="fr-FR" smtClean="0"/>
              <a:t>‹N°›</a:t>
            </a:fld>
            <a:endParaRPr lang="fr-FR"/>
          </a:p>
        </p:txBody>
      </p:sp>
    </p:spTree>
    <p:extLst>
      <p:ext uri="{BB962C8B-B14F-4D97-AF65-F5344CB8AC3E}">
        <p14:creationId xmlns:p14="http://schemas.microsoft.com/office/powerpoint/2010/main" val="561613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7DDFB8C7-EBB6-4E67-8419-4B4EB06736BD}" type="datetimeFigureOut">
              <a:rPr lang="fr-FR" smtClean="0"/>
              <a:t>10/04/2023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1575678-1EC7-463A-ACF6-D58153C0C11D}" type="slidenum">
              <a:rPr lang="fr-FR" smtClean="0"/>
              <a:t>‹N°›</a:t>
            </a:fld>
            <a:endParaRPr lang="fr-FR"/>
          </a:p>
        </p:txBody>
      </p:sp>
    </p:spTree>
    <p:extLst>
      <p:ext uri="{BB962C8B-B14F-4D97-AF65-F5344CB8AC3E}">
        <p14:creationId xmlns:p14="http://schemas.microsoft.com/office/powerpoint/2010/main" val="1374792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7DDFB8C7-EBB6-4E67-8419-4B4EB06736BD}" type="datetimeFigureOut">
              <a:rPr lang="fr-FR" smtClean="0"/>
              <a:t>10/04/2023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71575678-1EC7-463A-ACF6-D58153C0C11D}" type="slidenum">
              <a:rPr lang="fr-FR" smtClean="0"/>
              <a:t>‹N°›</a:t>
            </a:fld>
            <a:endParaRPr lang="fr-FR"/>
          </a:p>
        </p:txBody>
      </p:sp>
    </p:spTree>
    <p:extLst>
      <p:ext uri="{BB962C8B-B14F-4D97-AF65-F5344CB8AC3E}">
        <p14:creationId xmlns:p14="http://schemas.microsoft.com/office/powerpoint/2010/main" val="2570450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7DDFB8C7-EBB6-4E67-8419-4B4EB06736BD}" type="datetimeFigureOut">
              <a:rPr lang="fr-FR" smtClean="0"/>
              <a:t>10/04/2023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1575678-1EC7-463A-ACF6-D58153C0C11D}" type="slidenum">
              <a:rPr lang="fr-FR" smtClean="0"/>
              <a:t>‹N°›</a:t>
            </a:fld>
            <a:endParaRPr lang="fr-FR"/>
          </a:p>
        </p:txBody>
      </p:sp>
    </p:spTree>
    <p:extLst>
      <p:ext uri="{BB962C8B-B14F-4D97-AF65-F5344CB8AC3E}">
        <p14:creationId xmlns:p14="http://schemas.microsoft.com/office/powerpoint/2010/main" val="591762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DDFB8C7-EBB6-4E67-8419-4B4EB06736BD}" type="datetimeFigureOut">
              <a:rPr lang="fr-FR" smtClean="0"/>
              <a:t>10/04/2023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71575678-1EC7-463A-ACF6-D58153C0C11D}" type="slidenum">
              <a:rPr lang="fr-FR" smtClean="0"/>
              <a:t>‹N°›</a:t>
            </a:fld>
            <a:endParaRPr lang="fr-FR"/>
          </a:p>
        </p:txBody>
      </p:sp>
    </p:spTree>
    <p:extLst>
      <p:ext uri="{BB962C8B-B14F-4D97-AF65-F5344CB8AC3E}">
        <p14:creationId xmlns:p14="http://schemas.microsoft.com/office/powerpoint/2010/main" val="3639240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7DDFB8C7-EBB6-4E67-8419-4B4EB06736BD}" type="datetimeFigureOut">
              <a:rPr lang="fr-FR" smtClean="0"/>
              <a:t>10/04/2023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1575678-1EC7-463A-ACF6-D58153C0C11D}" type="slidenum">
              <a:rPr lang="fr-FR" smtClean="0"/>
              <a:t>‹N°›</a:t>
            </a:fld>
            <a:endParaRPr lang="fr-FR"/>
          </a:p>
        </p:txBody>
      </p:sp>
    </p:spTree>
    <p:extLst>
      <p:ext uri="{BB962C8B-B14F-4D97-AF65-F5344CB8AC3E}">
        <p14:creationId xmlns:p14="http://schemas.microsoft.com/office/powerpoint/2010/main" val="2400342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7DDFB8C7-EBB6-4E67-8419-4B4EB06736BD}" type="datetimeFigureOut">
              <a:rPr lang="fr-FR" smtClean="0"/>
              <a:t>10/04/2023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1575678-1EC7-463A-ACF6-D58153C0C11D}" type="slidenum">
              <a:rPr lang="fr-FR" smtClean="0"/>
              <a:t>‹N°›</a:t>
            </a:fld>
            <a:endParaRPr lang="fr-FR"/>
          </a:p>
        </p:txBody>
      </p:sp>
    </p:spTree>
    <p:extLst>
      <p:ext uri="{BB962C8B-B14F-4D97-AF65-F5344CB8AC3E}">
        <p14:creationId xmlns:p14="http://schemas.microsoft.com/office/powerpoint/2010/main" val="416317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DDFB8C7-EBB6-4E67-8419-4B4EB06736BD}" type="datetimeFigureOut">
              <a:rPr lang="fr-FR" smtClean="0"/>
              <a:t>10/04/2023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1575678-1EC7-463A-ACF6-D58153C0C11D}" type="slidenum">
              <a:rPr lang="fr-FR" smtClean="0"/>
              <a:t>‹N°›</a:t>
            </a:fld>
            <a:endParaRPr lang="fr-FR"/>
          </a:p>
        </p:txBody>
      </p:sp>
    </p:spTree>
    <p:extLst>
      <p:ext uri="{BB962C8B-B14F-4D97-AF65-F5344CB8AC3E}">
        <p14:creationId xmlns:p14="http://schemas.microsoft.com/office/powerpoint/2010/main" val="306743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DDFB8C7-EBB6-4E67-8419-4B4EB06736BD}" type="datetimeFigureOut">
              <a:rPr lang="fr-FR" smtClean="0"/>
              <a:t>10/04/2023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1575678-1EC7-463A-ACF6-D58153C0C11D}" type="slidenum">
              <a:rPr lang="fr-FR" smtClean="0"/>
              <a:t>‹N°›</a:t>
            </a:fld>
            <a:endParaRPr lang="fr-FR"/>
          </a:p>
        </p:txBody>
      </p:sp>
    </p:spTree>
    <p:extLst>
      <p:ext uri="{BB962C8B-B14F-4D97-AF65-F5344CB8AC3E}">
        <p14:creationId xmlns:p14="http://schemas.microsoft.com/office/powerpoint/2010/main" val="23891629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DFB8C7-EBB6-4E67-8419-4B4EB06736BD}" type="datetimeFigureOut">
              <a:rPr lang="fr-FR" smtClean="0"/>
              <a:t>10/04/2023</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575678-1EC7-463A-ACF6-D58153C0C11D}" type="slidenum">
              <a:rPr lang="fr-FR" smtClean="0"/>
              <a:t>‹N°›</a:t>
            </a:fld>
            <a:endParaRPr lang="fr-FR"/>
          </a:p>
        </p:txBody>
      </p:sp>
    </p:spTree>
    <p:extLst>
      <p:ext uri="{BB962C8B-B14F-4D97-AF65-F5344CB8AC3E}">
        <p14:creationId xmlns:p14="http://schemas.microsoft.com/office/powerpoint/2010/main" val="3272783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www.ecologie.gouv.fr/developper-lautomobile-propre-et-voitures-electriques"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s://www.enedis.fr/mobilite-electrique-enedis-accompagne-la-recharge-des-vehicules-dans-les-coproprietes" TargetMode="External"/><Relationship Id="rId5" Type="http://schemas.openxmlformats.org/officeDocument/2006/relationships/hyperlink" Target="https://www.avere-france.org/" TargetMode="External"/><Relationship Id="rId4" Type="http://schemas.openxmlformats.org/officeDocument/2006/relationships/hyperlink" Target="https://advenir.mob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78" y="19647"/>
            <a:ext cx="3468929" cy="787786"/>
          </a:xfrm>
          <a:prstGeom prst="rect">
            <a:avLst/>
          </a:prstGeom>
        </p:spPr>
      </p:pic>
      <p:sp>
        <p:nvSpPr>
          <p:cNvPr id="5" name="Rectangle 4"/>
          <p:cNvSpPr/>
          <p:nvPr/>
        </p:nvSpPr>
        <p:spPr>
          <a:xfrm>
            <a:off x="395536" y="908720"/>
            <a:ext cx="8424936" cy="5544616"/>
          </a:xfrm>
          <a:prstGeom prst="rect">
            <a:avLst/>
          </a:prstGeom>
          <a:noFill/>
          <a:ln w="38100">
            <a:solidFill>
              <a:srgbClr val="557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396248" y="6488668"/>
            <a:ext cx="8424223" cy="276999"/>
          </a:xfrm>
          <a:prstGeom prst="rect">
            <a:avLst/>
          </a:prstGeom>
          <a:noFill/>
        </p:spPr>
        <p:txBody>
          <a:bodyPr wrap="square" rtlCol="0">
            <a:spAutoFit/>
          </a:bodyPr>
          <a:lstStyle/>
          <a:p>
            <a:r>
              <a:rPr lang="fr-FR" sz="1200" dirty="0" smtClean="0">
                <a:solidFill>
                  <a:srgbClr val="557E39"/>
                </a:solidFill>
              </a:rPr>
              <a:t>Conseil syndical des Eaux-Vives		    Avril 2023				                     </a:t>
            </a:r>
            <a:fld id="{938940D1-5816-420E-99CE-17507EB5B49C}" type="slidenum">
              <a:rPr lang="fr-FR" sz="1200" smtClean="0">
                <a:solidFill>
                  <a:srgbClr val="557E39"/>
                </a:solidFill>
              </a:rPr>
              <a:t>1</a:t>
            </a:fld>
            <a:endParaRPr lang="fr-FR" sz="1200" dirty="0">
              <a:solidFill>
                <a:srgbClr val="557E39"/>
              </a:solidFill>
            </a:endParaRPr>
          </a:p>
        </p:txBody>
      </p:sp>
      <p:sp>
        <p:nvSpPr>
          <p:cNvPr id="7" name="ZoneTexte 6"/>
          <p:cNvSpPr txBox="1"/>
          <p:nvPr/>
        </p:nvSpPr>
        <p:spPr>
          <a:xfrm>
            <a:off x="396247" y="1388027"/>
            <a:ext cx="8424223" cy="861774"/>
          </a:xfrm>
          <a:prstGeom prst="rect">
            <a:avLst/>
          </a:prstGeom>
          <a:noFill/>
        </p:spPr>
        <p:txBody>
          <a:bodyPr wrap="square" rtlCol="0">
            <a:spAutoFit/>
          </a:bodyPr>
          <a:lstStyle/>
          <a:p>
            <a:pPr algn="ctr"/>
            <a:r>
              <a:rPr lang="fr-FR" sz="2500" b="1" dirty="0" smtClean="0">
                <a:solidFill>
                  <a:srgbClr val="557E39"/>
                </a:solidFill>
              </a:rPr>
              <a:t>Les infrastructures de recharge</a:t>
            </a:r>
          </a:p>
          <a:p>
            <a:pPr algn="ctr"/>
            <a:r>
              <a:rPr lang="fr-FR" sz="2500" b="1" dirty="0" smtClean="0">
                <a:solidFill>
                  <a:srgbClr val="557E39"/>
                </a:solidFill>
              </a:rPr>
              <a:t>pour véhicules électriques</a:t>
            </a:r>
            <a:endParaRPr lang="fr-FR" sz="2500" b="1" dirty="0">
              <a:solidFill>
                <a:srgbClr val="557E39"/>
              </a:solidFill>
            </a:endParaRPr>
          </a:p>
        </p:txBody>
      </p:sp>
      <p:sp>
        <p:nvSpPr>
          <p:cNvPr id="8" name="AutoShape 2" descr="Résultat d’images pour voiture borne électriqu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4" descr="Résultat d’images pour voiture borne électriqu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30" name="Picture 6" descr="Afficher les détails de l’image associé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4162" y="2882014"/>
            <a:ext cx="3528392" cy="33218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7312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78" y="19647"/>
            <a:ext cx="3468929" cy="787786"/>
          </a:xfrm>
          <a:prstGeom prst="rect">
            <a:avLst/>
          </a:prstGeom>
        </p:spPr>
      </p:pic>
      <p:sp>
        <p:nvSpPr>
          <p:cNvPr id="5" name="Rectangle 4"/>
          <p:cNvSpPr/>
          <p:nvPr/>
        </p:nvSpPr>
        <p:spPr>
          <a:xfrm>
            <a:off x="395536" y="908720"/>
            <a:ext cx="8424936" cy="5544616"/>
          </a:xfrm>
          <a:prstGeom prst="rect">
            <a:avLst/>
          </a:prstGeom>
          <a:noFill/>
          <a:ln w="38100">
            <a:solidFill>
              <a:srgbClr val="557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396248" y="6488668"/>
            <a:ext cx="8424223" cy="276999"/>
          </a:xfrm>
          <a:prstGeom prst="rect">
            <a:avLst/>
          </a:prstGeom>
          <a:noFill/>
        </p:spPr>
        <p:txBody>
          <a:bodyPr wrap="square" rtlCol="0">
            <a:spAutoFit/>
          </a:bodyPr>
          <a:lstStyle/>
          <a:p>
            <a:r>
              <a:rPr lang="fr-FR" sz="1200" dirty="0" smtClean="0">
                <a:solidFill>
                  <a:srgbClr val="557E39"/>
                </a:solidFill>
              </a:rPr>
              <a:t>Conseil syndical des Eaux-Vives		    Avril 2023				                     </a:t>
            </a:r>
            <a:fld id="{938940D1-5816-420E-99CE-17507EB5B49C}" type="slidenum">
              <a:rPr lang="fr-FR" sz="1200" smtClean="0">
                <a:solidFill>
                  <a:srgbClr val="557E39"/>
                </a:solidFill>
              </a:rPr>
              <a:t>2</a:t>
            </a:fld>
            <a:endParaRPr lang="fr-FR" sz="1200" dirty="0">
              <a:solidFill>
                <a:srgbClr val="557E39"/>
              </a:solidFill>
            </a:endParaRPr>
          </a:p>
        </p:txBody>
      </p:sp>
      <p:sp>
        <p:nvSpPr>
          <p:cNvPr id="8" name="AutoShape 2" descr="Résultat d’images pour voiture borne électriqu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4" descr="Résultat d’images pour voiture borne électriqu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ZoneTexte 9"/>
          <p:cNvSpPr txBox="1"/>
          <p:nvPr/>
        </p:nvSpPr>
        <p:spPr>
          <a:xfrm>
            <a:off x="405947" y="1388027"/>
            <a:ext cx="8424223" cy="477054"/>
          </a:xfrm>
          <a:prstGeom prst="rect">
            <a:avLst/>
          </a:prstGeom>
          <a:noFill/>
        </p:spPr>
        <p:txBody>
          <a:bodyPr wrap="square" rtlCol="0">
            <a:spAutoFit/>
          </a:bodyPr>
          <a:lstStyle/>
          <a:p>
            <a:pPr algn="ctr"/>
            <a:r>
              <a:rPr lang="fr-FR" sz="2500" b="1" dirty="0" smtClean="0">
                <a:solidFill>
                  <a:srgbClr val="557E39"/>
                </a:solidFill>
              </a:rPr>
              <a:t>Véhicules électriques : de quoi parle-t-on ?</a:t>
            </a:r>
            <a:endParaRPr lang="fr-FR" sz="2500" b="1" dirty="0">
              <a:solidFill>
                <a:srgbClr val="557E39"/>
              </a:solidFill>
            </a:endParaRPr>
          </a:p>
        </p:txBody>
      </p:sp>
      <p:sp>
        <p:nvSpPr>
          <p:cNvPr id="2" name="ZoneTexte 1"/>
          <p:cNvSpPr txBox="1"/>
          <p:nvPr/>
        </p:nvSpPr>
        <p:spPr>
          <a:xfrm>
            <a:off x="658058" y="2132856"/>
            <a:ext cx="7920000" cy="3693319"/>
          </a:xfrm>
          <a:prstGeom prst="rect">
            <a:avLst/>
          </a:prstGeom>
          <a:noFill/>
        </p:spPr>
        <p:txBody>
          <a:bodyPr wrap="square" rtlCol="0">
            <a:spAutoFit/>
          </a:bodyPr>
          <a:lstStyle/>
          <a:p>
            <a:pPr marL="285750" indent="-285750" algn="just">
              <a:buFont typeface="Wingdings" panose="05000000000000000000" pitchFamily="2" charset="2"/>
              <a:buChar char="v"/>
            </a:pPr>
            <a:r>
              <a:rPr lang="fr-FR" dirty="0" smtClean="0">
                <a:solidFill>
                  <a:srgbClr val="557E39"/>
                </a:solidFill>
              </a:rPr>
              <a:t>Un </a:t>
            </a:r>
            <a:r>
              <a:rPr lang="fr-FR" b="1" dirty="0" smtClean="0">
                <a:solidFill>
                  <a:srgbClr val="557E39"/>
                </a:solidFill>
              </a:rPr>
              <a:t>véhicule 100% électrique </a:t>
            </a:r>
            <a:r>
              <a:rPr lang="fr-FR" dirty="0" smtClean="0">
                <a:solidFill>
                  <a:srgbClr val="557E39"/>
                </a:solidFill>
              </a:rPr>
              <a:t>: véhicule dont la propulsion est assurée par un moteur fonctionnant exclusivement à l’énergie électrique. </a:t>
            </a:r>
            <a:r>
              <a:rPr lang="fr-FR" dirty="0">
                <a:solidFill>
                  <a:srgbClr val="557E39"/>
                </a:solidFill>
              </a:rPr>
              <a:t>Leurs </a:t>
            </a:r>
            <a:r>
              <a:rPr lang="fr-FR" dirty="0" smtClean="0">
                <a:solidFill>
                  <a:srgbClr val="557E39"/>
                </a:solidFill>
              </a:rPr>
              <a:t>batteries doivent </a:t>
            </a:r>
            <a:r>
              <a:rPr lang="fr-FR" dirty="0">
                <a:solidFill>
                  <a:srgbClr val="557E39"/>
                </a:solidFill>
              </a:rPr>
              <a:t>être rechargées à l’arrêt sur </a:t>
            </a:r>
            <a:r>
              <a:rPr lang="fr-FR" dirty="0" smtClean="0">
                <a:solidFill>
                  <a:srgbClr val="557E39"/>
                </a:solidFill>
              </a:rPr>
              <a:t>une prise dédiée fixe.</a:t>
            </a:r>
          </a:p>
          <a:p>
            <a:pPr algn="just"/>
            <a:endParaRPr lang="fr-FR" dirty="0" smtClean="0">
              <a:solidFill>
                <a:srgbClr val="557E39"/>
              </a:solidFill>
            </a:endParaRPr>
          </a:p>
          <a:p>
            <a:pPr marL="285750" indent="-285750" algn="just">
              <a:buFont typeface="Wingdings" panose="05000000000000000000" pitchFamily="2" charset="2"/>
              <a:buChar char="v"/>
            </a:pPr>
            <a:r>
              <a:rPr lang="fr-FR" dirty="0" smtClean="0">
                <a:solidFill>
                  <a:srgbClr val="557E39"/>
                </a:solidFill>
              </a:rPr>
              <a:t> Un </a:t>
            </a:r>
            <a:r>
              <a:rPr lang="fr-FR" b="1" dirty="0" smtClean="0">
                <a:solidFill>
                  <a:srgbClr val="557E39"/>
                </a:solidFill>
              </a:rPr>
              <a:t>véhicule hybride </a:t>
            </a:r>
            <a:r>
              <a:rPr lang="fr-FR" dirty="0" smtClean="0">
                <a:solidFill>
                  <a:srgbClr val="557E39"/>
                </a:solidFill>
              </a:rPr>
              <a:t>: véhicule faisant appel à plusieurs sources d’énergie distinctes pour se mouvoir. Il existe différents types d’architecture hybride par association de moteur thermique et électrique en parallèle ou en série et proposant ainsi différents modes de transmission.</a:t>
            </a:r>
          </a:p>
          <a:p>
            <a:pPr marL="285750" indent="-285750" algn="just">
              <a:buFont typeface="Wingdings" panose="05000000000000000000" pitchFamily="2" charset="2"/>
              <a:buChar char="v"/>
            </a:pPr>
            <a:endParaRPr lang="fr-FR" dirty="0">
              <a:solidFill>
                <a:srgbClr val="557E39"/>
              </a:solidFill>
            </a:endParaRPr>
          </a:p>
          <a:p>
            <a:pPr marL="285750" indent="-285750" algn="just">
              <a:buFont typeface="Wingdings" panose="05000000000000000000" pitchFamily="2" charset="2"/>
              <a:buChar char="v"/>
            </a:pPr>
            <a:r>
              <a:rPr lang="fr-FR" dirty="0" smtClean="0">
                <a:solidFill>
                  <a:srgbClr val="557E39"/>
                </a:solidFill>
              </a:rPr>
              <a:t> Un </a:t>
            </a:r>
            <a:r>
              <a:rPr lang="fr-FR" b="1" dirty="0" smtClean="0">
                <a:solidFill>
                  <a:srgbClr val="557E39"/>
                </a:solidFill>
              </a:rPr>
              <a:t>véhicule hybride rechargeable </a:t>
            </a:r>
            <a:r>
              <a:rPr lang="fr-FR" dirty="0" smtClean="0">
                <a:solidFill>
                  <a:srgbClr val="557E39"/>
                </a:solidFill>
              </a:rPr>
              <a:t>: véhicule hybride dont les batteries peuvent être chargées par branchement à une source d’énergie extérieure. Un véhicule hybride rechargeable partage les caractéristiques d’un véhicule hybride traditionnel et celles d’un véhicule électrique.</a:t>
            </a:r>
            <a:endParaRPr lang="fr-FR" dirty="0">
              <a:solidFill>
                <a:srgbClr val="557E39"/>
              </a:solidFill>
            </a:endParaRPr>
          </a:p>
        </p:txBody>
      </p:sp>
      <p:sp>
        <p:nvSpPr>
          <p:cNvPr id="12" name="ZoneTexte 11"/>
          <p:cNvSpPr txBox="1"/>
          <p:nvPr/>
        </p:nvSpPr>
        <p:spPr>
          <a:xfrm>
            <a:off x="6165874" y="136541"/>
            <a:ext cx="2664296" cy="553998"/>
          </a:xfrm>
          <a:prstGeom prst="rect">
            <a:avLst/>
          </a:prstGeom>
          <a:noFill/>
        </p:spPr>
        <p:txBody>
          <a:bodyPr wrap="square" rtlCol="0">
            <a:spAutoFit/>
          </a:bodyPr>
          <a:lstStyle/>
          <a:p>
            <a:pPr algn="ctr"/>
            <a:r>
              <a:rPr lang="fr-FR" sz="1500" b="1" dirty="0" smtClean="0">
                <a:solidFill>
                  <a:srgbClr val="557E39"/>
                </a:solidFill>
              </a:rPr>
              <a:t>Les infrastructures de recharge</a:t>
            </a:r>
          </a:p>
          <a:p>
            <a:pPr algn="ctr"/>
            <a:r>
              <a:rPr lang="fr-FR" sz="1500" b="1" dirty="0" smtClean="0">
                <a:solidFill>
                  <a:srgbClr val="557E39"/>
                </a:solidFill>
              </a:rPr>
              <a:t>pour véhicules électriques</a:t>
            </a:r>
            <a:endParaRPr lang="fr-FR" sz="1500" b="1" dirty="0">
              <a:solidFill>
                <a:srgbClr val="557E39"/>
              </a:solidFill>
            </a:endParaRPr>
          </a:p>
        </p:txBody>
      </p:sp>
    </p:spTree>
    <p:extLst>
      <p:ext uri="{BB962C8B-B14F-4D97-AF65-F5344CB8AC3E}">
        <p14:creationId xmlns:p14="http://schemas.microsoft.com/office/powerpoint/2010/main" val="705530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78" y="19647"/>
            <a:ext cx="3468929" cy="787786"/>
          </a:xfrm>
          <a:prstGeom prst="rect">
            <a:avLst/>
          </a:prstGeom>
        </p:spPr>
      </p:pic>
      <p:sp>
        <p:nvSpPr>
          <p:cNvPr id="5" name="Rectangle 4"/>
          <p:cNvSpPr/>
          <p:nvPr/>
        </p:nvSpPr>
        <p:spPr>
          <a:xfrm>
            <a:off x="395536" y="908720"/>
            <a:ext cx="8424936" cy="5544616"/>
          </a:xfrm>
          <a:prstGeom prst="rect">
            <a:avLst/>
          </a:prstGeom>
          <a:noFill/>
          <a:ln w="38100">
            <a:solidFill>
              <a:srgbClr val="557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396248" y="6488668"/>
            <a:ext cx="8424223" cy="276999"/>
          </a:xfrm>
          <a:prstGeom prst="rect">
            <a:avLst/>
          </a:prstGeom>
          <a:noFill/>
        </p:spPr>
        <p:txBody>
          <a:bodyPr wrap="square" rtlCol="0">
            <a:spAutoFit/>
          </a:bodyPr>
          <a:lstStyle/>
          <a:p>
            <a:r>
              <a:rPr lang="fr-FR" sz="1200" dirty="0" smtClean="0">
                <a:solidFill>
                  <a:srgbClr val="557E39"/>
                </a:solidFill>
              </a:rPr>
              <a:t>Conseil syndical des Eaux-Vives		    Avril 2023				                     </a:t>
            </a:r>
            <a:fld id="{938940D1-5816-420E-99CE-17507EB5B49C}" type="slidenum">
              <a:rPr lang="fr-FR" sz="1200" smtClean="0">
                <a:solidFill>
                  <a:srgbClr val="557E39"/>
                </a:solidFill>
              </a:rPr>
              <a:t>3</a:t>
            </a:fld>
            <a:endParaRPr lang="fr-FR" sz="1200" dirty="0">
              <a:solidFill>
                <a:srgbClr val="557E39"/>
              </a:solidFill>
            </a:endParaRPr>
          </a:p>
        </p:txBody>
      </p:sp>
      <p:sp>
        <p:nvSpPr>
          <p:cNvPr id="8" name="AutoShape 2" descr="Résultat d’images pour voiture borne électriqu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4" descr="Résultat d’images pour voiture borne électriqu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ZoneTexte 9"/>
          <p:cNvSpPr txBox="1"/>
          <p:nvPr/>
        </p:nvSpPr>
        <p:spPr>
          <a:xfrm>
            <a:off x="405947" y="1388027"/>
            <a:ext cx="8424223" cy="477054"/>
          </a:xfrm>
          <a:prstGeom prst="rect">
            <a:avLst/>
          </a:prstGeom>
          <a:noFill/>
        </p:spPr>
        <p:txBody>
          <a:bodyPr wrap="square" rtlCol="0">
            <a:spAutoFit/>
          </a:bodyPr>
          <a:lstStyle/>
          <a:p>
            <a:pPr algn="ctr"/>
            <a:r>
              <a:rPr lang="fr-FR" sz="2500" b="1" dirty="0" smtClean="0">
                <a:solidFill>
                  <a:srgbClr val="557E39"/>
                </a:solidFill>
              </a:rPr>
              <a:t>Réglementation</a:t>
            </a:r>
            <a:endParaRPr lang="fr-FR" sz="2500" b="1" dirty="0">
              <a:solidFill>
                <a:srgbClr val="557E39"/>
              </a:solidFill>
            </a:endParaRPr>
          </a:p>
        </p:txBody>
      </p:sp>
      <p:sp>
        <p:nvSpPr>
          <p:cNvPr id="3" name="ZoneTexte 2"/>
          <p:cNvSpPr txBox="1"/>
          <p:nvPr/>
        </p:nvSpPr>
        <p:spPr>
          <a:xfrm>
            <a:off x="612775" y="2132856"/>
            <a:ext cx="7991673" cy="3139321"/>
          </a:xfrm>
          <a:prstGeom prst="rect">
            <a:avLst/>
          </a:prstGeom>
          <a:noFill/>
        </p:spPr>
        <p:txBody>
          <a:bodyPr wrap="square" rtlCol="0">
            <a:spAutoFit/>
          </a:bodyPr>
          <a:lstStyle/>
          <a:p>
            <a:pPr algn="just"/>
            <a:r>
              <a:rPr lang="fr-FR" b="1" dirty="0" smtClean="0">
                <a:solidFill>
                  <a:srgbClr val="557E39"/>
                </a:solidFill>
              </a:rPr>
              <a:t>Fin de la vente des véhicules utilisant des énergies fossiles </a:t>
            </a:r>
            <a:r>
              <a:rPr lang="fr-FR" dirty="0" smtClean="0">
                <a:solidFill>
                  <a:srgbClr val="557E39"/>
                </a:solidFill>
              </a:rPr>
              <a:t>est programmée pour 2040, ce qui implique le développement des véhicules électriques ou utilisant des carburants de synthèse (non issus du pétrole).</a:t>
            </a:r>
          </a:p>
          <a:p>
            <a:pPr algn="just"/>
            <a:endParaRPr lang="fr-FR" dirty="0">
              <a:solidFill>
                <a:srgbClr val="557E39"/>
              </a:solidFill>
            </a:endParaRPr>
          </a:p>
          <a:p>
            <a:pPr algn="just"/>
            <a:r>
              <a:rPr lang="fr-FR" b="1" dirty="0" smtClean="0">
                <a:solidFill>
                  <a:srgbClr val="557E39"/>
                </a:solidFill>
              </a:rPr>
              <a:t>Prime Advenir </a:t>
            </a:r>
            <a:r>
              <a:rPr lang="fr-FR" dirty="0" smtClean="0">
                <a:solidFill>
                  <a:srgbClr val="557E39"/>
                </a:solidFill>
              </a:rPr>
              <a:t>(financement publique des bornes de recharges pour véhicules électriques) : fin du programme 2025</a:t>
            </a:r>
          </a:p>
          <a:p>
            <a:pPr algn="just"/>
            <a:endParaRPr lang="fr-FR" dirty="0" smtClean="0">
              <a:solidFill>
                <a:srgbClr val="557E39"/>
              </a:solidFill>
            </a:endParaRPr>
          </a:p>
          <a:p>
            <a:pPr algn="just"/>
            <a:r>
              <a:rPr lang="fr-FR" dirty="0" smtClean="0">
                <a:solidFill>
                  <a:srgbClr val="557E39"/>
                </a:solidFill>
              </a:rPr>
              <a:t>Depuis 2014, un «</a:t>
            </a:r>
            <a:r>
              <a:rPr lang="fr-FR" b="1" dirty="0" smtClean="0">
                <a:solidFill>
                  <a:srgbClr val="557E39"/>
                </a:solidFill>
              </a:rPr>
              <a:t> droit à la prise </a:t>
            </a:r>
            <a:r>
              <a:rPr lang="fr-FR" dirty="0" smtClean="0">
                <a:solidFill>
                  <a:srgbClr val="557E39"/>
                </a:solidFill>
              </a:rPr>
              <a:t>» existe et permet de garantir à chaque résident de faire installer sa borne de recharge privative, </a:t>
            </a:r>
            <a:r>
              <a:rPr lang="fr-FR" b="1" dirty="0" smtClean="0">
                <a:solidFill>
                  <a:srgbClr val="557E39"/>
                </a:solidFill>
              </a:rPr>
              <a:t>à ses frais </a:t>
            </a:r>
            <a:r>
              <a:rPr lang="fr-FR" dirty="0" smtClean="0">
                <a:solidFill>
                  <a:srgbClr val="557E39"/>
                </a:solidFill>
              </a:rPr>
              <a:t>sur son emplacement de stationnement, avec une remise en état par rapport à l’existant.</a:t>
            </a:r>
            <a:endParaRPr lang="fr-FR" dirty="0">
              <a:solidFill>
                <a:srgbClr val="557E39"/>
              </a:solidFill>
            </a:endParaRPr>
          </a:p>
          <a:p>
            <a:pPr algn="just"/>
            <a:endParaRPr lang="fr-FR" dirty="0">
              <a:solidFill>
                <a:srgbClr val="557E39"/>
              </a:solidFill>
            </a:endParaRPr>
          </a:p>
        </p:txBody>
      </p:sp>
      <p:sp>
        <p:nvSpPr>
          <p:cNvPr id="11" name="ZoneTexte 10"/>
          <p:cNvSpPr txBox="1"/>
          <p:nvPr/>
        </p:nvSpPr>
        <p:spPr>
          <a:xfrm>
            <a:off x="6165874" y="136541"/>
            <a:ext cx="2664296" cy="553998"/>
          </a:xfrm>
          <a:prstGeom prst="rect">
            <a:avLst/>
          </a:prstGeom>
          <a:noFill/>
        </p:spPr>
        <p:txBody>
          <a:bodyPr wrap="square" rtlCol="0">
            <a:spAutoFit/>
          </a:bodyPr>
          <a:lstStyle/>
          <a:p>
            <a:pPr algn="ctr"/>
            <a:r>
              <a:rPr lang="fr-FR" sz="1500" b="1" dirty="0" smtClean="0">
                <a:solidFill>
                  <a:srgbClr val="557E39"/>
                </a:solidFill>
              </a:rPr>
              <a:t>Les infrastructures de recharge</a:t>
            </a:r>
          </a:p>
          <a:p>
            <a:pPr algn="ctr"/>
            <a:r>
              <a:rPr lang="fr-FR" sz="1500" b="1" dirty="0" smtClean="0">
                <a:solidFill>
                  <a:srgbClr val="557E39"/>
                </a:solidFill>
              </a:rPr>
              <a:t>pour véhicules électriques</a:t>
            </a:r>
            <a:endParaRPr lang="fr-FR" sz="1500" b="1" dirty="0">
              <a:solidFill>
                <a:srgbClr val="557E39"/>
              </a:solidFill>
            </a:endParaRPr>
          </a:p>
        </p:txBody>
      </p:sp>
    </p:spTree>
    <p:extLst>
      <p:ext uri="{BB962C8B-B14F-4D97-AF65-F5344CB8AC3E}">
        <p14:creationId xmlns:p14="http://schemas.microsoft.com/office/powerpoint/2010/main" val="2636623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78" y="19647"/>
            <a:ext cx="3468929" cy="787786"/>
          </a:xfrm>
          <a:prstGeom prst="rect">
            <a:avLst/>
          </a:prstGeom>
        </p:spPr>
      </p:pic>
      <p:sp>
        <p:nvSpPr>
          <p:cNvPr id="5" name="Rectangle 4"/>
          <p:cNvSpPr/>
          <p:nvPr/>
        </p:nvSpPr>
        <p:spPr>
          <a:xfrm>
            <a:off x="395536" y="908720"/>
            <a:ext cx="8424936" cy="5544616"/>
          </a:xfrm>
          <a:prstGeom prst="rect">
            <a:avLst/>
          </a:prstGeom>
          <a:noFill/>
          <a:ln w="38100">
            <a:solidFill>
              <a:srgbClr val="557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396248" y="6488668"/>
            <a:ext cx="8424223" cy="276999"/>
          </a:xfrm>
          <a:prstGeom prst="rect">
            <a:avLst/>
          </a:prstGeom>
          <a:noFill/>
        </p:spPr>
        <p:txBody>
          <a:bodyPr wrap="square" rtlCol="0">
            <a:spAutoFit/>
          </a:bodyPr>
          <a:lstStyle/>
          <a:p>
            <a:r>
              <a:rPr lang="fr-FR" sz="1200" dirty="0" smtClean="0">
                <a:solidFill>
                  <a:srgbClr val="557E39"/>
                </a:solidFill>
              </a:rPr>
              <a:t>Conseil syndical des Eaux-Vives		    Avril 2023				                     </a:t>
            </a:r>
            <a:fld id="{938940D1-5816-420E-99CE-17507EB5B49C}" type="slidenum">
              <a:rPr lang="fr-FR" sz="1200" smtClean="0">
                <a:solidFill>
                  <a:srgbClr val="557E39"/>
                </a:solidFill>
              </a:rPr>
              <a:t>4</a:t>
            </a:fld>
            <a:endParaRPr lang="fr-FR" sz="1200" dirty="0">
              <a:solidFill>
                <a:srgbClr val="557E39"/>
              </a:solidFill>
            </a:endParaRPr>
          </a:p>
        </p:txBody>
      </p:sp>
      <p:sp>
        <p:nvSpPr>
          <p:cNvPr id="8" name="AutoShape 2" descr="Résultat d’images pour voiture borne électriqu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4" descr="Résultat d’images pour voiture borne électriqu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ZoneTexte 9"/>
          <p:cNvSpPr txBox="1"/>
          <p:nvPr/>
        </p:nvSpPr>
        <p:spPr>
          <a:xfrm>
            <a:off x="405947" y="1388027"/>
            <a:ext cx="8424223" cy="477054"/>
          </a:xfrm>
          <a:prstGeom prst="rect">
            <a:avLst/>
          </a:prstGeom>
          <a:noFill/>
        </p:spPr>
        <p:txBody>
          <a:bodyPr wrap="square" rtlCol="0">
            <a:spAutoFit/>
          </a:bodyPr>
          <a:lstStyle/>
          <a:p>
            <a:pPr algn="ctr"/>
            <a:r>
              <a:rPr lang="fr-FR" sz="2500" b="1" dirty="0" smtClean="0">
                <a:solidFill>
                  <a:srgbClr val="557E39"/>
                </a:solidFill>
              </a:rPr>
              <a:t>Les démarches faites par le CS</a:t>
            </a:r>
            <a:endParaRPr lang="fr-FR" sz="2500" b="1" dirty="0">
              <a:solidFill>
                <a:srgbClr val="557E39"/>
              </a:solidFill>
            </a:endParaRPr>
          </a:p>
        </p:txBody>
      </p:sp>
      <p:sp>
        <p:nvSpPr>
          <p:cNvPr id="3" name="ZoneTexte 2"/>
          <p:cNvSpPr txBox="1"/>
          <p:nvPr/>
        </p:nvSpPr>
        <p:spPr>
          <a:xfrm>
            <a:off x="612775" y="2132856"/>
            <a:ext cx="7991673" cy="646331"/>
          </a:xfrm>
          <a:prstGeom prst="rect">
            <a:avLst/>
          </a:prstGeom>
          <a:noFill/>
        </p:spPr>
        <p:txBody>
          <a:bodyPr wrap="square" rtlCol="0">
            <a:spAutoFit/>
          </a:bodyPr>
          <a:lstStyle/>
          <a:p>
            <a:pPr algn="just"/>
            <a:r>
              <a:rPr lang="fr-FR" b="1" dirty="0" smtClean="0">
                <a:solidFill>
                  <a:srgbClr val="557E39"/>
                </a:solidFill>
              </a:rPr>
              <a:t>Questionnaire de février 2021 </a:t>
            </a:r>
            <a:r>
              <a:rPr lang="fr-FR" dirty="0" smtClean="0">
                <a:solidFill>
                  <a:srgbClr val="557E39"/>
                </a:solidFill>
              </a:rPr>
              <a:t>: 67 sur 328 copropriétaires ont répondu, soit 20% de répondants</a:t>
            </a:r>
            <a:endParaRPr lang="fr-FR" dirty="0">
              <a:solidFill>
                <a:srgbClr val="557E39"/>
              </a:solidFill>
            </a:endParaRPr>
          </a:p>
        </p:txBody>
      </p:sp>
      <p:sp>
        <p:nvSpPr>
          <p:cNvPr id="2" name="ZoneTexte 1"/>
          <p:cNvSpPr txBox="1"/>
          <p:nvPr/>
        </p:nvSpPr>
        <p:spPr>
          <a:xfrm>
            <a:off x="612775" y="2996952"/>
            <a:ext cx="7991673" cy="3046988"/>
          </a:xfrm>
          <a:prstGeom prst="rect">
            <a:avLst/>
          </a:prstGeom>
          <a:noFill/>
        </p:spPr>
        <p:txBody>
          <a:bodyPr wrap="square" rtlCol="0">
            <a:spAutoFit/>
          </a:bodyPr>
          <a:lstStyle>
            <a:defPPr>
              <a:defRPr lang="fr-FR"/>
            </a:defPPr>
            <a:lvl1pPr algn="just">
              <a:defRPr b="1">
                <a:solidFill>
                  <a:srgbClr val="557E39"/>
                </a:solidFill>
              </a:defRPr>
            </a:lvl1pPr>
          </a:lstStyle>
          <a:p>
            <a:r>
              <a:rPr lang="fr-FR" sz="1200" dirty="0"/>
              <a:t>Envisagez-vous d’acheter une voiture électrique ou une voiture hybride rechargeable lors du renouvellement de votre véhicule ? </a:t>
            </a:r>
            <a:endParaRPr lang="fr-FR" sz="1200" dirty="0" smtClean="0"/>
          </a:p>
          <a:p>
            <a:r>
              <a:rPr lang="fr-FR" sz="1200" b="0" dirty="0" smtClean="0"/>
              <a:t>-&gt; 65% ont répondu « non »</a:t>
            </a:r>
          </a:p>
          <a:p>
            <a:endParaRPr lang="fr-FR" sz="1200" b="0" dirty="0"/>
          </a:p>
          <a:p>
            <a:r>
              <a:rPr lang="fr-FR" sz="1200" dirty="0"/>
              <a:t>Si oui, à quelle échéance envisagez-vous d’acheter une voiture électrique ou hybride rechargeable </a:t>
            </a:r>
            <a:r>
              <a:rPr lang="fr-FR" sz="1200" dirty="0" smtClean="0"/>
              <a:t>?</a:t>
            </a:r>
          </a:p>
          <a:p>
            <a:r>
              <a:rPr lang="fr-FR" sz="1200" b="0" dirty="0" smtClean="0"/>
              <a:t>-&gt; 28% ont répondu « plus de 5 ans »</a:t>
            </a:r>
          </a:p>
          <a:p>
            <a:r>
              <a:rPr lang="fr-FR" sz="1200" b="0" dirty="0" smtClean="0"/>
              <a:t>-&gt; 25% ont répondu « jamais »</a:t>
            </a:r>
          </a:p>
          <a:p>
            <a:endParaRPr lang="fr-FR" sz="1200" b="0" dirty="0"/>
          </a:p>
          <a:p>
            <a:r>
              <a:rPr lang="fr-FR" sz="1200" dirty="0"/>
              <a:t>Est-ce que l’absence de bornes électriques au sein de la résidence vous a conduit à renoncer à l’achat d’un véhicule électrique ou hybride rechargeable </a:t>
            </a:r>
            <a:r>
              <a:rPr lang="fr-FR" sz="1200" dirty="0" smtClean="0"/>
              <a:t>?</a:t>
            </a:r>
          </a:p>
          <a:p>
            <a:r>
              <a:rPr lang="fr-FR" sz="1200" b="0" dirty="0" smtClean="0"/>
              <a:t>-&gt; 79% ont répondu « non »</a:t>
            </a:r>
          </a:p>
          <a:p>
            <a:endParaRPr lang="fr-FR" sz="1200" b="0" dirty="0"/>
          </a:p>
          <a:p>
            <a:r>
              <a:rPr lang="fr-FR" sz="1200" dirty="0"/>
              <a:t>Souhaitez-vous la mise en place d’un réseau électrique pour l’alimentation des véhicules électriques ou hybrides rechargeables ?</a:t>
            </a:r>
          </a:p>
          <a:p>
            <a:r>
              <a:rPr lang="fr-FR" sz="1200" b="0" dirty="0" smtClean="0"/>
              <a:t>-&gt; 49% ont répondu « Oui sans payer »</a:t>
            </a:r>
          </a:p>
          <a:p>
            <a:r>
              <a:rPr lang="fr-FR" sz="1200" b="0" dirty="0" smtClean="0"/>
              <a:t>-&gt; 28% ont répondu « non »</a:t>
            </a:r>
            <a:endParaRPr lang="fr-FR" sz="1200" b="0" dirty="0"/>
          </a:p>
        </p:txBody>
      </p:sp>
      <p:sp>
        <p:nvSpPr>
          <p:cNvPr id="11" name="ZoneTexte 10"/>
          <p:cNvSpPr txBox="1"/>
          <p:nvPr/>
        </p:nvSpPr>
        <p:spPr>
          <a:xfrm>
            <a:off x="6165874" y="136541"/>
            <a:ext cx="2664296" cy="553998"/>
          </a:xfrm>
          <a:prstGeom prst="rect">
            <a:avLst/>
          </a:prstGeom>
          <a:noFill/>
        </p:spPr>
        <p:txBody>
          <a:bodyPr wrap="square" rtlCol="0">
            <a:spAutoFit/>
          </a:bodyPr>
          <a:lstStyle/>
          <a:p>
            <a:pPr algn="ctr"/>
            <a:r>
              <a:rPr lang="fr-FR" sz="1500" b="1" dirty="0" smtClean="0">
                <a:solidFill>
                  <a:srgbClr val="557E39"/>
                </a:solidFill>
              </a:rPr>
              <a:t>Les infrastructures de recharge</a:t>
            </a:r>
          </a:p>
          <a:p>
            <a:pPr algn="ctr"/>
            <a:r>
              <a:rPr lang="fr-FR" sz="1500" b="1" dirty="0" smtClean="0">
                <a:solidFill>
                  <a:srgbClr val="557E39"/>
                </a:solidFill>
              </a:rPr>
              <a:t>pour véhicules électriques</a:t>
            </a:r>
            <a:endParaRPr lang="fr-FR" sz="1500" b="1" dirty="0">
              <a:solidFill>
                <a:srgbClr val="557E39"/>
              </a:solidFill>
            </a:endParaRPr>
          </a:p>
        </p:txBody>
      </p:sp>
    </p:spTree>
    <p:extLst>
      <p:ext uri="{BB962C8B-B14F-4D97-AF65-F5344CB8AC3E}">
        <p14:creationId xmlns:p14="http://schemas.microsoft.com/office/powerpoint/2010/main" val="1819084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78" y="19647"/>
            <a:ext cx="3468929" cy="787786"/>
          </a:xfrm>
          <a:prstGeom prst="rect">
            <a:avLst/>
          </a:prstGeom>
        </p:spPr>
      </p:pic>
      <p:sp>
        <p:nvSpPr>
          <p:cNvPr id="5" name="Rectangle 4"/>
          <p:cNvSpPr/>
          <p:nvPr/>
        </p:nvSpPr>
        <p:spPr>
          <a:xfrm>
            <a:off x="395536" y="908720"/>
            <a:ext cx="8424936" cy="5544616"/>
          </a:xfrm>
          <a:prstGeom prst="rect">
            <a:avLst/>
          </a:prstGeom>
          <a:noFill/>
          <a:ln w="38100">
            <a:solidFill>
              <a:srgbClr val="557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396248" y="6488668"/>
            <a:ext cx="8424223" cy="276999"/>
          </a:xfrm>
          <a:prstGeom prst="rect">
            <a:avLst/>
          </a:prstGeom>
          <a:noFill/>
        </p:spPr>
        <p:txBody>
          <a:bodyPr wrap="square" rtlCol="0">
            <a:spAutoFit/>
          </a:bodyPr>
          <a:lstStyle/>
          <a:p>
            <a:r>
              <a:rPr lang="fr-FR" sz="1200" dirty="0" smtClean="0">
                <a:solidFill>
                  <a:srgbClr val="557E39"/>
                </a:solidFill>
              </a:rPr>
              <a:t>Conseil syndical des Eaux-Vives		    Avril 2023				                     </a:t>
            </a:r>
            <a:fld id="{938940D1-5816-420E-99CE-17507EB5B49C}" type="slidenum">
              <a:rPr lang="fr-FR" sz="1200" smtClean="0">
                <a:solidFill>
                  <a:srgbClr val="557E39"/>
                </a:solidFill>
              </a:rPr>
              <a:t>5</a:t>
            </a:fld>
            <a:endParaRPr lang="fr-FR" sz="1200" dirty="0">
              <a:solidFill>
                <a:srgbClr val="557E39"/>
              </a:solidFill>
            </a:endParaRPr>
          </a:p>
        </p:txBody>
      </p:sp>
      <p:sp>
        <p:nvSpPr>
          <p:cNvPr id="8" name="AutoShape 2" descr="Résultat d’images pour voiture borne électriqu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4" descr="Résultat d’images pour voiture borne électriqu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ZoneTexte 9"/>
          <p:cNvSpPr txBox="1"/>
          <p:nvPr/>
        </p:nvSpPr>
        <p:spPr>
          <a:xfrm>
            <a:off x="405947" y="1388027"/>
            <a:ext cx="8424223" cy="477054"/>
          </a:xfrm>
          <a:prstGeom prst="rect">
            <a:avLst/>
          </a:prstGeom>
          <a:noFill/>
        </p:spPr>
        <p:txBody>
          <a:bodyPr wrap="square" rtlCol="0">
            <a:spAutoFit/>
          </a:bodyPr>
          <a:lstStyle/>
          <a:p>
            <a:pPr algn="ctr"/>
            <a:r>
              <a:rPr lang="fr-FR" sz="2500" b="1" dirty="0" smtClean="0">
                <a:solidFill>
                  <a:srgbClr val="557E39"/>
                </a:solidFill>
              </a:rPr>
              <a:t>Les démarches faites par le CS</a:t>
            </a:r>
            <a:endParaRPr lang="fr-FR" sz="2500" b="1" dirty="0">
              <a:solidFill>
                <a:srgbClr val="557E39"/>
              </a:solidFill>
            </a:endParaRPr>
          </a:p>
        </p:txBody>
      </p:sp>
      <p:sp>
        <p:nvSpPr>
          <p:cNvPr id="3" name="ZoneTexte 2"/>
          <p:cNvSpPr txBox="1"/>
          <p:nvPr/>
        </p:nvSpPr>
        <p:spPr>
          <a:xfrm>
            <a:off x="612775" y="1916832"/>
            <a:ext cx="7991673" cy="4555093"/>
          </a:xfrm>
          <a:prstGeom prst="rect">
            <a:avLst/>
          </a:prstGeom>
          <a:noFill/>
        </p:spPr>
        <p:txBody>
          <a:bodyPr wrap="square" rtlCol="0">
            <a:spAutoFit/>
          </a:bodyPr>
          <a:lstStyle/>
          <a:p>
            <a:pPr algn="just"/>
            <a:r>
              <a:rPr lang="fr-FR" sz="2000" b="1" dirty="0" smtClean="0">
                <a:solidFill>
                  <a:srgbClr val="557E39"/>
                </a:solidFill>
              </a:rPr>
              <a:t>Approche de différents opérateurs privés pour l’obtention de devis</a:t>
            </a:r>
          </a:p>
          <a:p>
            <a:pPr algn="just"/>
            <a:endParaRPr lang="fr-FR" b="1" dirty="0">
              <a:solidFill>
                <a:srgbClr val="557E39"/>
              </a:solidFill>
            </a:endParaRPr>
          </a:p>
          <a:p>
            <a:pPr marL="285750" indent="-285750" algn="just">
              <a:buFontTx/>
              <a:buChar char="-"/>
            </a:pPr>
            <a:r>
              <a:rPr lang="fr-FR" b="1" dirty="0" smtClean="0">
                <a:solidFill>
                  <a:srgbClr val="557E39"/>
                </a:solidFill>
              </a:rPr>
              <a:t>ZEPLUG / </a:t>
            </a:r>
            <a:r>
              <a:rPr lang="fr-FR" b="1" dirty="0" smtClean="0">
                <a:solidFill>
                  <a:srgbClr val="557E39"/>
                </a:solidFill>
              </a:rPr>
              <a:t>PARK’N PLUG : </a:t>
            </a:r>
            <a:r>
              <a:rPr lang="fr-FR" dirty="0" smtClean="0">
                <a:solidFill>
                  <a:srgbClr val="557E39"/>
                </a:solidFill>
              </a:rPr>
              <a:t>Ne peuvent rien nous proposer au vue de notre configuration. Ne font pas de génie civil.</a:t>
            </a:r>
          </a:p>
          <a:p>
            <a:pPr algn="just"/>
            <a:endParaRPr lang="fr-FR" dirty="0">
              <a:solidFill>
                <a:srgbClr val="557E39"/>
              </a:solidFill>
            </a:endParaRPr>
          </a:p>
          <a:p>
            <a:pPr marL="285750" indent="-285750" algn="just">
              <a:buFontTx/>
              <a:buChar char="-"/>
            </a:pPr>
            <a:r>
              <a:rPr lang="fr-FR" b="1" dirty="0" smtClean="0">
                <a:solidFill>
                  <a:srgbClr val="557E39"/>
                </a:solidFill>
              </a:rPr>
              <a:t>CARPLUG : </a:t>
            </a:r>
            <a:r>
              <a:rPr lang="fr-FR" dirty="0" smtClean="0">
                <a:solidFill>
                  <a:srgbClr val="557E39"/>
                </a:solidFill>
              </a:rPr>
              <a:t>Propose uniquement le matériel, pas de pose pour le moment</a:t>
            </a:r>
          </a:p>
          <a:p>
            <a:pPr algn="just"/>
            <a:endParaRPr lang="fr-FR" dirty="0">
              <a:solidFill>
                <a:srgbClr val="557E39"/>
              </a:solidFill>
            </a:endParaRPr>
          </a:p>
          <a:p>
            <a:pPr marL="285750" indent="-285750" algn="just">
              <a:buFontTx/>
              <a:buChar char="-"/>
            </a:pPr>
            <a:r>
              <a:rPr lang="fr-FR" b="1" dirty="0" smtClean="0">
                <a:solidFill>
                  <a:srgbClr val="557E39"/>
                </a:solidFill>
              </a:rPr>
              <a:t>BORNES SOLUTIONS : </a:t>
            </a:r>
            <a:r>
              <a:rPr lang="fr-FR" dirty="0" smtClean="0">
                <a:solidFill>
                  <a:srgbClr val="557E39"/>
                </a:solidFill>
              </a:rPr>
              <a:t>RDV fait le 08/03/2022, n’a jamais envoyé de chiffrage malgré de nombreuses relances</a:t>
            </a:r>
          </a:p>
          <a:p>
            <a:pPr algn="just"/>
            <a:endParaRPr lang="fr-FR" dirty="0">
              <a:solidFill>
                <a:srgbClr val="557E39"/>
              </a:solidFill>
            </a:endParaRPr>
          </a:p>
          <a:p>
            <a:pPr marL="285750" indent="-285750" algn="just">
              <a:buFontTx/>
              <a:buChar char="-"/>
            </a:pPr>
            <a:r>
              <a:rPr lang="fr-FR" b="1" dirty="0" smtClean="0">
                <a:solidFill>
                  <a:srgbClr val="557E39"/>
                </a:solidFill>
              </a:rPr>
              <a:t>WAAT : </a:t>
            </a:r>
            <a:r>
              <a:rPr lang="fr-FR" dirty="0" smtClean="0">
                <a:solidFill>
                  <a:srgbClr val="557E39"/>
                </a:solidFill>
              </a:rPr>
              <a:t>RDV fait le 25/01/2022, chiffrage fait le 07/02/2022</a:t>
            </a:r>
          </a:p>
          <a:p>
            <a:pPr algn="just"/>
            <a:endParaRPr lang="fr-FR" dirty="0">
              <a:solidFill>
                <a:srgbClr val="557E39"/>
              </a:solidFill>
            </a:endParaRPr>
          </a:p>
          <a:p>
            <a:pPr marL="285750" indent="-285750" algn="just">
              <a:buFontTx/>
              <a:buChar char="-"/>
            </a:pPr>
            <a:r>
              <a:rPr lang="fr-FR" b="1" dirty="0" smtClean="0">
                <a:solidFill>
                  <a:srgbClr val="557E39"/>
                </a:solidFill>
              </a:rPr>
              <a:t>MOBILYGREEN : </a:t>
            </a:r>
            <a:r>
              <a:rPr lang="fr-FR" dirty="0" smtClean="0">
                <a:solidFill>
                  <a:srgbClr val="557E39"/>
                </a:solidFill>
              </a:rPr>
              <a:t>1</a:t>
            </a:r>
            <a:r>
              <a:rPr lang="fr-FR" baseline="30000" dirty="0" smtClean="0">
                <a:solidFill>
                  <a:srgbClr val="557E39"/>
                </a:solidFill>
              </a:rPr>
              <a:t>er</a:t>
            </a:r>
            <a:r>
              <a:rPr lang="fr-FR" dirty="0" smtClean="0">
                <a:solidFill>
                  <a:srgbClr val="557E39"/>
                </a:solidFill>
              </a:rPr>
              <a:t> RDV fait le 30/05/2022 au tel, 2</a:t>
            </a:r>
            <a:r>
              <a:rPr lang="fr-FR" baseline="30000" dirty="0" smtClean="0">
                <a:solidFill>
                  <a:srgbClr val="557E39"/>
                </a:solidFill>
              </a:rPr>
              <a:t>ème</a:t>
            </a:r>
            <a:r>
              <a:rPr lang="fr-FR" dirty="0" smtClean="0">
                <a:solidFill>
                  <a:srgbClr val="557E39"/>
                </a:solidFill>
              </a:rPr>
              <a:t> RDV fait le 07/12/2022, chiffrage fait le 15/02/2023</a:t>
            </a:r>
          </a:p>
          <a:p>
            <a:pPr marL="285750" indent="-285750" algn="just">
              <a:buFontTx/>
              <a:buChar char="-"/>
            </a:pPr>
            <a:endParaRPr lang="fr-FR" dirty="0">
              <a:solidFill>
                <a:srgbClr val="557E39"/>
              </a:solidFill>
            </a:endParaRPr>
          </a:p>
          <a:p>
            <a:pPr marL="285750" indent="-285750" algn="just">
              <a:buFontTx/>
              <a:buChar char="-"/>
            </a:pPr>
            <a:r>
              <a:rPr lang="fr-FR" b="1" dirty="0" smtClean="0">
                <a:solidFill>
                  <a:srgbClr val="557E39"/>
                </a:solidFill>
              </a:rPr>
              <a:t>ENEDIS : </a:t>
            </a:r>
            <a:r>
              <a:rPr lang="fr-FR" dirty="0" smtClean="0">
                <a:solidFill>
                  <a:srgbClr val="557E39"/>
                </a:solidFill>
              </a:rPr>
              <a:t>RDV tel le 05/01/2022</a:t>
            </a:r>
            <a:endParaRPr lang="fr-FR" dirty="0">
              <a:solidFill>
                <a:srgbClr val="557E39"/>
              </a:solidFill>
            </a:endParaRPr>
          </a:p>
        </p:txBody>
      </p:sp>
      <p:sp>
        <p:nvSpPr>
          <p:cNvPr id="11" name="ZoneTexte 10"/>
          <p:cNvSpPr txBox="1"/>
          <p:nvPr/>
        </p:nvSpPr>
        <p:spPr>
          <a:xfrm>
            <a:off x="6165874" y="136541"/>
            <a:ext cx="2664296" cy="553998"/>
          </a:xfrm>
          <a:prstGeom prst="rect">
            <a:avLst/>
          </a:prstGeom>
          <a:noFill/>
        </p:spPr>
        <p:txBody>
          <a:bodyPr wrap="square" rtlCol="0">
            <a:spAutoFit/>
          </a:bodyPr>
          <a:lstStyle/>
          <a:p>
            <a:pPr algn="ctr"/>
            <a:r>
              <a:rPr lang="fr-FR" sz="1500" b="1" dirty="0" smtClean="0">
                <a:solidFill>
                  <a:srgbClr val="557E39"/>
                </a:solidFill>
              </a:rPr>
              <a:t>Les infrastructures de recharge</a:t>
            </a:r>
          </a:p>
          <a:p>
            <a:pPr algn="ctr"/>
            <a:r>
              <a:rPr lang="fr-FR" sz="1500" b="1" dirty="0" smtClean="0">
                <a:solidFill>
                  <a:srgbClr val="557E39"/>
                </a:solidFill>
              </a:rPr>
              <a:t>pour véhicules électriques</a:t>
            </a:r>
            <a:endParaRPr lang="fr-FR" sz="1500" b="1" dirty="0">
              <a:solidFill>
                <a:srgbClr val="557E39"/>
              </a:solidFill>
            </a:endParaRPr>
          </a:p>
        </p:txBody>
      </p:sp>
    </p:spTree>
    <p:extLst>
      <p:ext uri="{BB962C8B-B14F-4D97-AF65-F5344CB8AC3E}">
        <p14:creationId xmlns:p14="http://schemas.microsoft.com/office/powerpoint/2010/main" val="40833539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ZoneTexte 21"/>
          <p:cNvSpPr txBox="1"/>
          <p:nvPr/>
        </p:nvSpPr>
        <p:spPr>
          <a:xfrm>
            <a:off x="627523" y="3573016"/>
            <a:ext cx="3815209" cy="2862322"/>
          </a:xfrm>
          <a:prstGeom prst="rect">
            <a:avLst/>
          </a:prstGeom>
          <a:noFill/>
        </p:spPr>
        <p:txBody>
          <a:bodyPr wrap="square" rtlCol="0">
            <a:spAutoFit/>
          </a:bodyPr>
          <a:lstStyle/>
          <a:p>
            <a:pPr algn="just"/>
            <a:r>
              <a:rPr lang="fr-FR" sz="1200" dirty="0" smtClean="0">
                <a:solidFill>
                  <a:srgbClr val="009EDB"/>
                </a:solidFill>
              </a:rPr>
              <a:t>Chacun fait son installation conformément au schéma fait par la copropriété</a:t>
            </a:r>
          </a:p>
          <a:p>
            <a:pPr algn="just"/>
            <a:r>
              <a:rPr lang="fr-FR" sz="1200" dirty="0" smtClean="0">
                <a:solidFill>
                  <a:srgbClr val="009EDB"/>
                </a:solidFill>
              </a:rPr>
              <a:t>Impose à la copropriété de faire un pré-équipement pour l’installation des futures demandes (coffrets électriques dans différents bâtiments)</a:t>
            </a:r>
          </a:p>
          <a:p>
            <a:pPr algn="just"/>
            <a:endParaRPr lang="fr-FR" sz="1200" dirty="0">
              <a:solidFill>
                <a:srgbClr val="009EDB"/>
              </a:solidFill>
            </a:endParaRPr>
          </a:p>
          <a:p>
            <a:pPr marL="171450" indent="-171450" algn="just">
              <a:buFont typeface="Arial" panose="020B0604020202020204" pitchFamily="34" charset="0"/>
              <a:buChar char="•"/>
            </a:pPr>
            <a:r>
              <a:rPr lang="fr-FR" sz="1200" dirty="0" smtClean="0">
                <a:solidFill>
                  <a:srgbClr val="009EDB"/>
                </a:solidFill>
              </a:rPr>
              <a:t>coût du pré-équipement supporté par la copropriété</a:t>
            </a:r>
          </a:p>
          <a:p>
            <a:pPr marL="171450" indent="-171450" algn="just">
              <a:buFont typeface="Arial" panose="020B0604020202020204" pitchFamily="34" charset="0"/>
              <a:buChar char="•"/>
            </a:pPr>
            <a:r>
              <a:rPr lang="fr-FR" sz="1200" dirty="0" smtClean="0">
                <a:solidFill>
                  <a:srgbClr val="009EDB"/>
                </a:solidFill>
              </a:rPr>
              <a:t>coût de l’installation des bornes supporté par les propriétaires souhaitant le faire. Le propriétaire est propriétaire de sa borne.</a:t>
            </a:r>
          </a:p>
          <a:p>
            <a:pPr marL="171450" indent="-171450" algn="just">
              <a:buFont typeface="Arial" panose="020B0604020202020204" pitchFamily="34" charset="0"/>
              <a:buChar char="•"/>
            </a:pPr>
            <a:endParaRPr lang="fr-FR" sz="1200" dirty="0">
              <a:solidFill>
                <a:srgbClr val="009EDB"/>
              </a:solidFill>
            </a:endParaRPr>
          </a:p>
          <a:p>
            <a:pPr algn="just"/>
            <a:r>
              <a:rPr lang="fr-FR" sz="1200" dirty="0" smtClean="0">
                <a:solidFill>
                  <a:srgbClr val="009EDB"/>
                </a:solidFill>
              </a:rPr>
              <a:t>Prime : taux 50% plafonnée à 960€ / borne à prise unique</a:t>
            </a:r>
          </a:p>
          <a:p>
            <a:pPr algn="just"/>
            <a:endParaRPr lang="fr-FR" sz="1200" dirty="0">
              <a:solidFill>
                <a:srgbClr val="009EDB"/>
              </a:solidFill>
            </a:endParaRPr>
          </a:p>
          <a:p>
            <a:pPr algn="just"/>
            <a:r>
              <a:rPr lang="fr-FR" sz="1200" dirty="0" smtClean="0">
                <a:solidFill>
                  <a:srgbClr val="009EDB"/>
                </a:solidFill>
              </a:rPr>
              <a:t>Pré-équipement : très contraignant techniquement et réglementairement</a:t>
            </a:r>
            <a:endParaRPr lang="fr-FR" sz="1200" dirty="0">
              <a:solidFill>
                <a:srgbClr val="009EDB"/>
              </a:solidFill>
            </a:endParaRPr>
          </a:p>
        </p:txBody>
      </p:sp>
      <p:sp>
        <p:nvSpPr>
          <p:cNvPr id="25" name="ZoneTexte 24"/>
          <p:cNvSpPr txBox="1"/>
          <p:nvPr/>
        </p:nvSpPr>
        <p:spPr>
          <a:xfrm>
            <a:off x="4716016" y="3573016"/>
            <a:ext cx="3888432" cy="2862322"/>
          </a:xfrm>
          <a:prstGeom prst="rect">
            <a:avLst/>
          </a:prstGeom>
          <a:noFill/>
        </p:spPr>
        <p:txBody>
          <a:bodyPr wrap="square" rtlCol="0">
            <a:spAutoFit/>
          </a:bodyPr>
          <a:lstStyle/>
          <a:p>
            <a:pPr algn="just"/>
            <a:r>
              <a:rPr lang="fr-FR" sz="1200" dirty="0" smtClean="0">
                <a:solidFill>
                  <a:srgbClr val="F04E23"/>
                </a:solidFill>
              </a:rPr>
              <a:t>1 ou plusieurs zones dédiées pour le rechargement des voitures électriques</a:t>
            </a:r>
          </a:p>
          <a:p>
            <a:pPr algn="just"/>
            <a:endParaRPr lang="fr-FR" sz="1200" dirty="0">
              <a:solidFill>
                <a:srgbClr val="F04E23"/>
              </a:solidFill>
            </a:endParaRPr>
          </a:p>
          <a:p>
            <a:pPr marL="171450" indent="-171450" algn="just">
              <a:buFont typeface="Arial" panose="020B0604020202020204" pitchFamily="34" charset="0"/>
              <a:buChar char="•"/>
            </a:pPr>
            <a:r>
              <a:rPr lang="fr-FR" sz="1200" dirty="0" smtClean="0">
                <a:solidFill>
                  <a:srgbClr val="F04E23"/>
                </a:solidFill>
              </a:rPr>
              <a:t>coût de l’équipement supporté par la copropriété</a:t>
            </a:r>
          </a:p>
          <a:p>
            <a:pPr marL="171450" indent="-171450" algn="just">
              <a:buFont typeface="Arial" panose="020B0604020202020204" pitchFamily="34" charset="0"/>
              <a:buChar char="•"/>
            </a:pPr>
            <a:r>
              <a:rPr lang="fr-FR" sz="1200" dirty="0" smtClean="0">
                <a:solidFill>
                  <a:srgbClr val="F04E23"/>
                </a:solidFill>
              </a:rPr>
              <a:t>La copropriété est propriétaire des bornes installées, et elle est libre de fixer le prix de la recharge électrique.</a:t>
            </a:r>
          </a:p>
          <a:p>
            <a:pPr marL="171450" indent="-171450" algn="just">
              <a:buFont typeface="Arial" panose="020B0604020202020204" pitchFamily="34" charset="0"/>
              <a:buChar char="•"/>
            </a:pPr>
            <a:endParaRPr lang="fr-FR" sz="1200" dirty="0">
              <a:solidFill>
                <a:srgbClr val="F04E23"/>
              </a:solidFill>
            </a:endParaRPr>
          </a:p>
          <a:p>
            <a:pPr algn="just"/>
            <a:r>
              <a:rPr lang="fr-FR" sz="1200" dirty="0" smtClean="0">
                <a:solidFill>
                  <a:srgbClr val="F04E23"/>
                </a:solidFill>
              </a:rPr>
              <a:t>Prime :  taux 50% plafonnée à 1 660 € / borne à prise unique</a:t>
            </a:r>
          </a:p>
          <a:p>
            <a:pPr algn="just"/>
            <a:endParaRPr lang="fr-FR" sz="1200" dirty="0">
              <a:solidFill>
                <a:srgbClr val="F04E23"/>
              </a:solidFill>
            </a:endParaRPr>
          </a:p>
          <a:p>
            <a:pPr algn="just"/>
            <a:r>
              <a:rPr lang="fr-FR" sz="1200" dirty="0" smtClean="0">
                <a:solidFill>
                  <a:srgbClr val="F04E23"/>
                </a:solidFill>
              </a:rPr>
              <a:t>Au vue de notre configuration, solution proposée par les 2 prestataires nous ayant fait des devis car moins cher et peut se faire par phasage.</a:t>
            </a:r>
            <a:endParaRPr lang="fr-FR" sz="1200" dirty="0">
              <a:solidFill>
                <a:srgbClr val="F04E23"/>
              </a:solidFill>
            </a:endParaRPr>
          </a:p>
          <a:p>
            <a:pPr algn="just"/>
            <a:r>
              <a:rPr lang="fr-FR" sz="1200" dirty="0" smtClean="0">
                <a:solidFill>
                  <a:srgbClr val="F04E23"/>
                </a:solidFill>
              </a:rPr>
              <a:t>Implique des places de parking visiteurs en moins. Fait appel à la civilité des copropriétaires !</a:t>
            </a:r>
            <a:endParaRPr lang="fr-FR" sz="1200" dirty="0">
              <a:solidFill>
                <a:srgbClr val="F04E23"/>
              </a:solidFill>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78" y="19647"/>
            <a:ext cx="3468929" cy="787786"/>
          </a:xfrm>
          <a:prstGeom prst="rect">
            <a:avLst/>
          </a:prstGeom>
        </p:spPr>
      </p:pic>
      <p:sp>
        <p:nvSpPr>
          <p:cNvPr id="5" name="Rectangle 4"/>
          <p:cNvSpPr/>
          <p:nvPr/>
        </p:nvSpPr>
        <p:spPr>
          <a:xfrm>
            <a:off x="395536" y="908720"/>
            <a:ext cx="8424936" cy="5544616"/>
          </a:xfrm>
          <a:prstGeom prst="rect">
            <a:avLst/>
          </a:prstGeom>
          <a:noFill/>
          <a:ln w="38100">
            <a:solidFill>
              <a:srgbClr val="557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396248" y="6488668"/>
            <a:ext cx="8424223" cy="276999"/>
          </a:xfrm>
          <a:prstGeom prst="rect">
            <a:avLst/>
          </a:prstGeom>
          <a:noFill/>
        </p:spPr>
        <p:txBody>
          <a:bodyPr wrap="square" rtlCol="0">
            <a:spAutoFit/>
          </a:bodyPr>
          <a:lstStyle/>
          <a:p>
            <a:r>
              <a:rPr lang="fr-FR" sz="1200" dirty="0" smtClean="0">
                <a:solidFill>
                  <a:srgbClr val="557E39"/>
                </a:solidFill>
              </a:rPr>
              <a:t>Conseil syndical des Eaux-Vives		    Avril 2023				                     </a:t>
            </a:r>
            <a:fld id="{938940D1-5816-420E-99CE-17507EB5B49C}" type="slidenum">
              <a:rPr lang="fr-FR" sz="1200" smtClean="0">
                <a:solidFill>
                  <a:srgbClr val="557E39"/>
                </a:solidFill>
              </a:rPr>
              <a:t>6</a:t>
            </a:fld>
            <a:endParaRPr lang="fr-FR" sz="1200" dirty="0">
              <a:solidFill>
                <a:srgbClr val="557E39"/>
              </a:solidFill>
            </a:endParaRPr>
          </a:p>
        </p:txBody>
      </p:sp>
      <p:sp>
        <p:nvSpPr>
          <p:cNvPr id="8" name="AutoShape 2" descr="Résultat d’images pour voiture borne électriqu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4" descr="Résultat d’images pour voiture borne électriqu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ZoneTexte 9"/>
          <p:cNvSpPr txBox="1"/>
          <p:nvPr/>
        </p:nvSpPr>
        <p:spPr>
          <a:xfrm>
            <a:off x="405947" y="1388027"/>
            <a:ext cx="8424223" cy="477054"/>
          </a:xfrm>
          <a:prstGeom prst="rect">
            <a:avLst/>
          </a:prstGeom>
          <a:noFill/>
        </p:spPr>
        <p:txBody>
          <a:bodyPr wrap="square" rtlCol="0">
            <a:spAutoFit/>
          </a:bodyPr>
          <a:lstStyle/>
          <a:p>
            <a:pPr algn="ctr"/>
            <a:r>
              <a:rPr lang="fr-FR" sz="2500" b="1" dirty="0" smtClean="0">
                <a:solidFill>
                  <a:srgbClr val="557E39"/>
                </a:solidFill>
              </a:rPr>
              <a:t>Quelles solutions ?</a:t>
            </a:r>
            <a:endParaRPr lang="fr-FR" sz="2500" b="1" dirty="0">
              <a:solidFill>
                <a:srgbClr val="557E39"/>
              </a:solidFill>
            </a:endParaRPr>
          </a:p>
        </p:txBody>
      </p:sp>
      <p:sp>
        <p:nvSpPr>
          <p:cNvPr id="3" name="ZoneTexte 2"/>
          <p:cNvSpPr txBox="1"/>
          <p:nvPr/>
        </p:nvSpPr>
        <p:spPr>
          <a:xfrm>
            <a:off x="612775" y="1916832"/>
            <a:ext cx="7991673" cy="1200329"/>
          </a:xfrm>
          <a:prstGeom prst="rect">
            <a:avLst/>
          </a:prstGeom>
          <a:noFill/>
        </p:spPr>
        <p:txBody>
          <a:bodyPr wrap="square" rtlCol="0">
            <a:spAutoFit/>
          </a:bodyPr>
          <a:lstStyle/>
          <a:p>
            <a:pPr algn="just"/>
            <a:r>
              <a:rPr lang="fr-FR" dirty="0" smtClean="0">
                <a:solidFill>
                  <a:srgbClr val="557E39"/>
                </a:solidFill>
              </a:rPr>
              <a:t>Places de parking &gt; 10 place -&gt; privilégier une </a:t>
            </a:r>
            <a:r>
              <a:rPr lang="fr-FR" b="1" dirty="0" smtClean="0">
                <a:solidFill>
                  <a:srgbClr val="557E39"/>
                </a:solidFill>
              </a:rPr>
              <a:t>infrastructure collective </a:t>
            </a:r>
            <a:r>
              <a:rPr lang="fr-FR" dirty="0" smtClean="0">
                <a:solidFill>
                  <a:srgbClr val="557E39"/>
                </a:solidFill>
              </a:rPr>
              <a:t>pour l’alimentation des bornes</a:t>
            </a:r>
          </a:p>
          <a:p>
            <a:pPr algn="just"/>
            <a:endParaRPr lang="fr-FR" dirty="0" smtClean="0">
              <a:solidFill>
                <a:srgbClr val="557E39"/>
              </a:solidFill>
            </a:endParaRPr>
          </a:p>
          <a:p>
            <a:pPr algn="just"/>
            <a:r>
              <a:rPr lang="fr-FR" b="1" dirty="0" smtClean="0">
                <a:solidFill>
                  <a:srgbClr val="557E39"/>
                </a:solidFill>
              </a:rPr>
              <a:t>2 solution possibles :</a:t>
            </a:r>
            <a:endParaRPr lang="fr-FR" b="1" dirty="0">
              <a:solidFill>
                <a:srgbClr val="557E39"/>
              </a:solidFill>
            </a:endParaRPr>
          </a:p>
        </p:txBody>
      </p:sp>
      <p:sp>
        <p:nvSpPr>
          <p:cNvPr id="11" name="ZoneTexte 10"/>
          <p:cNvSpPr txBox="1"/>
          <p:nvPr/>
        </p:nvSpPr>
        <p:spPr>
          <a:xfrm>
            <a:off x="6165874" y="136541"/>
            <a:ext cx="2664296" cy="553998"/>
          </a:xfrm>
          <a:prstGeom prst="rect">
            <a:avLst/>
          </a:prstGeom>
          <a:noFill/>
        </p:spPr>
        <p:txBody>
          <a:bodyPr wrap="square" rtlCol="0">
            <a:spAutoFit/>
          </a:bodyPr>
          <a:lstStyle/>
          <a:p>
            <a:pPr algn="ctr"/>
            <a:r>
              <a:rPr lang="fr-FR" sz="1500" b="1" dirty="0" smtClean="0">
                <a:solidFill>
                  <a:srgbClr val="557E39"/>
                </a:solidFill>
              </a:rPr>
              <a:t>Les infrastructures de recharge</a:t>
            </a:r>
          </a:p>
          <a:p>
            <a:pPr algn="ctr"/>
            <a:r>
              <a:rPr lang="fr-FR" sz="1500" b="1" dirty="0" smtClean="0">
                <a:solidFill>
                  <a:srgbClr val="557E39"/>
                </a:solidFill>
              </a:rPr>
              <a:t>pour véhicules électriques</a:t>
            </a:r>
            <a:endParaRPr lang="fr-FR" sz="1500" b="1" dirty="0">
              <a:solidFill>
                <a:srgbClr val="557E39"/>
              </a:solidFill>
            </a:endParaRPr>
          </a:p>
        </p:txBody>
      </p:sp>
      <p:sp>
        <p:nvSpPr>
          <p:cNvPr id="2" name="ZoneTexte 1"/>
          <p:cNvSpPr txBox="1"/>
          <p:nvPr/>
        </p:nvSpPr>
        <p:spPr>
          <a:xfrm>
            <a:off x="1423435" y="3140968"/>
            <a:ext cx="2231033" cy="323165"/>
          </a:xfrm>
          <a:prstGeom prst="rect">
            <a:avLst/>
          </a:prstGeom>
          <a:noFill/>
        </p:spPr>
        <p:txBody>
          <a:bodyPr wrap="square" rtlCol="0">
            <a:spAutoFit/>
          </a:bodyPr>
          <a:lstStyle/>
          <a:p>
            <a:pPr algn="ctr"/>
            <a:r>
              <a:rPr lang="fr-FR" sz="1500" b="1" dirty="0" smtClean="0">
                <a:solidFill>
                  <a:srgbClr val="009EDB"/>
                </a:solidFill>
              </a:rPr>
              <a:t>Bornes à usage individuel</a:t>
            </a:r>
            <a:endParaRPr lang="fr-FR" sz="1500" b="1" dirty="0">
              <a:solidFill>
                <a:srgbClr val="009EDB"/>
              </a:solidFill>
            </a:endParaRPr>
          </a:p>
        </p:txBody>
      </p:sp>
      <p:sp>
        <p:nvSpPr>
          <p:cNvPr id="12" name="ZoneTexte 11"/>
          <p:cNvSpPr txBox="1"/>
          <p:nvPr/>
        </p:nvSpPr>
        <p:spPr>
          <a:xfrm>
            <a:off x="5580835" y="3155530"/>
            <a:ext cx="2231033" cy="323165"/>
          </a:xfrm>
          <a:prstGeom prst="rect">
            <a:avLst/>
          </a:prstGeom>
          <a:noFill/>
        </p:spPr>
        <p:txBody>
          <a:bodyPr wrap="square" rtlCol="0">
            <a:spAutoFit/>
          </a:bodyPr>
          <a:lstStyle/>
          <a:p>
            <a:pPr algn="ctr"/>
            <a:r>
              <a:rPr lang="fr-FR" sz="1500" b="1" dirty="0" smtClean="0">
                <a:solidFill>
                  <a:srgbClr val="F04E23"/>
                </a:solidFill>
              </a:rPr>
              <a:t>Bornes à usage partagé</a:t>
            </a:r>
            <a:endParaRPr lang="fr-FR" sz="1500" b="1" dirty="0">
              <a:solidFill>
                <a:srgbClr val="F04E23"/>
              </a:solidFill>
            </a:endParaRPr>
          </a:p>
        </p:txBody>
      </p:sp>
    </p:spTree>
    <p:extLst>
      <p:ext uri="{BB962C8B-B14F-4D97-AF65-F5344CB8AC3E}">
        <p14:creationId xmlns:p14="http://schemas.microsoft.com/office/powerpoint/2010/main" val="15450469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78" y="19647"/>
            <a:ext cx="3468929" cy="787786"/>
          </a:xfrm>
          <a:prstGeom prst="rect">
            <a:avLst/>
          </a:prstGeom>
        </p:spPr>
      </p:pic>
      <p:sp>
        <p:nvSpPr>
          <p:cNvPr id="5" name="Rectangle 4"/>
          <p:cNvSpPr/>
          <p:nvPr/>
        </p:nvSpPr>
        <p:spPr>
          <a:xfrm>
            <a:off x="395536" y="908720"/>
            <a:ext cx="8424936" cy="5544616"/>
          </a:xfrm>
          <a:prstGeom prst="rect">
            <a:avLst/>
          </a:prstGeom>
          <a:noFill/>
          <a:ln w="38100">
            <a:solidFill>
              <a:srgbClr val="557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396248" y="6488668"/>
            <a:ext cx="8424223" cy="276999"/>
          </a:xfrm>
          <a:prstGeom prst="rect">
            <a:avLst/>
          </a:prstGeom>
          <a:noFill/>
        </p:spPr>
        <p:txBody>
          <a:bodyPr wrap="square" rtlCol="0">
            <a:spAutoFit/>
          </a:bodyPr>
          <a:lstStyle/>
          <a:p>
            <a:r>
              <a:rPr lang="fr-FR" sz="1200" dirty="0" smtClean="0">
                <a:solidFill>
                  <a:srgbClr val="557E39"/>
                </a:solidFill>
              </a:rPr>
              <a:t>Conseil syndical des Eaux-Vives		    Avril 2023				                     </a:t>
            </a:r>
            <a:fld id="{938940D1-5816-420E-99CE-17507EB5B49C}" type="slidenum">
              <a:rPr lang="fr-FR" sz="1200" smtClean="0">
                <a:solidFill>
                  <a:srgbClr val="557E39"/>
                </a:solidFill>
              </a:rPr>
              <a:t>7</a:t>
            </a:fld>
            <a:endParaRPr lang="fr-FR" sz="1200" dirty="0">
              <a:solidFill>
                <a:srgbClr val="557E39"/>
              </a:solidFill>
            </a:endParaRPr>
          </a:p>
        </p:txBody>
      </p:sp>
      <p:sp>
        <p:nvSpPr>
          <p:cNvPr id="8" name="AutoShape 2" descr="Résultat d’images pour voiture borne électriqu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4" descr="Résultat d’images pour voiture borne électriqu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ZoneTexte 9"/>
          <p:cNvSpPr txBox="1"/>
          <p:nvPr/>
        </p:nvSpPr>
        <p:spPr>
          <a:xfrm>
            <a:off x="405947" y="1388027"/>
            <a:ext cx="8424223" cy="477054"/>
          </a:xfrm>
          <a:prstGeom prst="rect">
            <a:avLst/>
          </a:prstGeom>
          <a:noFill/>
        </p:spPr>
        <p:txBody>
          <a:bodyPr wrap="square" rtlCol="0">
            <a:spAutoFit/>
          </a:bodyPr>
          <a:lstStyle/>
          <a:p>
            <a:pPr algn="ctr"/>
            <a:r>
              <a:rPr lang="fr-FR" sz="2500" b="1" dirty="0" smtClean="0">
                <a:solidFill>
                  <a:srgbClr val="557E39"/>
                </a:solidFill>
              </a:rPr>
              <a:t>Solution proposée et chiffrage (prix HT)</a:t>
            </a:r>
            <a:endParaRPr lang="fr-FR" sz="2500" b="1" dirty="0">
              <a:solidFill>
                <a:srgbClr val="557E39"/>
              </a:solidFill>
            </a:endParaRPr>
          </a:p>
        </p:txBody>
      </p:sp>
      <p:sp>
        <p:nvSpPr>
          <p:cNvPr id="3" name="ZoneTexte 2"/>
          <p:cNvSpPr txBox="1"/>
          <p:nvPr/>
        </p:nvSpPr>
        <p:spPr>
          <a:xfrm>
            <a:off x="612775" y="1916832"/>
            <a:ext cx="7991673" cy="923330"/>
          </a:xfrm>
          <a:prstGeom prst="rect">
            <a:avLst/>
          </a:prstGeom>
          <a:noFill/>
        </p:spPr>
        <p:txBody>
          <a:bodyPr wrap="square" rtlCol="0">
            <a:spAutoFit/>
          </a:bodyPr>
          <a:lstStyle/>
          <a:p>
            <a:pPr algn="just"/>
            <a:r>
              <a:rPr lang="fr-FR" dirty="0" smtClean="0">
                <a:solidFill>
                  <a:srgbClr val="557E39"/>
                </a:solidFill>
              </a:rPr>
              <a:t>Bornes à usage partagée au niveau du parking visiteurs, entrée 27 rue Léon Bourgeois. Une borne est composée de 2 prises, pouvant chargée simultanément 2 véhicules.</a:t>
            </a:r>
            <a:endParaRPr lang="fr-FR" b="1" dirty="0">
              <a:solidFill>
                <a:srgbClr val="557E39"/>
              </a:solidFill>
            </a:endParaRPr>
          </a:p>
        </p:txBody>
      </p:sp>
      <p:sp>
        <p:nvSpPr>
          <p:cNvPr id="11" name="ZoneTexte 10"/>
          <p:cNvSpPr txBox="1"/>
          <p:nvPr/>
        </p:nvSpPr>
        <p:spPr>
          <a:xfrm>
            <a:off x="6165874" y="136541"/>
            <a:ext cx="2664296" cy="553998"/>
          </a:xfrm>
          <a:prstGeom prst="rect">
            <a:avLst/>
          </a:prstGeom>
          <a:noFill/>
        </p:spPr>
        <p:txBody>
          <a:bodyPr wrap="square" rtlCol="0">
            <a:spAutoFit/>
          </a:bodyPr>
          <a:lstStyle/>
          <a:p>
            <a:pPr algn="ctr"/>
            <a:r>
              <a:rPr lang="fr-FR" sz="1500" b="1" dirty="0" smtClean="0">
                <a:solidFill>
                  <a:srgbClr val="557E39"/>
                </a:solidFill>
              </a:rPr>
              <a:t>Les infrastructures de recharge</a:t>
            </a:r>
          </a:p>
          <a:p>
            <a:pPr algn="ctr"/>
            <a:r>
              <a:rPr lang="fr-FR" sz="1500" b="1" dirty="0" smtClean="0">
                <a:solidFill>
                  <a:srgbClr val="557E39"/>
                </a:solidFill>
              </a:rPr>
              <a:t>pour véhicules électriques</a:t>
            </a:r>
            <a:endParaRPr lang="fr-FR" sz="1500" b="1" dirty="0">
              <a:solidFill>
                <a:srgbClr val="557E39"/>
              </a:solidFill>
            </a:endParaRPr>
          </a:p>
        </p:txBody>
      </p:sp>
      <p:graphicFrame>
        <p:nvGraphicFramePr>
          <p:cNvPr id="7" name="Tableau 6"/>
          <p:cNvGraphicFramePr>
            <a:graphicFrameLocks noGrp="1"/>
          </p:cNvGraphicFramePr>
          <p:nvPr>
            <p:extLst>
              <p:ext uri="{D42A27DB-BD31-4B8C-83A1-F6EECF244321}">
                <p14:modId xmlns:p14="http://schemas.microsoft.com/office/powerpoint/2010/main" val="2961291467"/>
              </p:ext>
            </p:extLst>
          </p:nvPr>
        </p:nvGraphicFramePr>
        <p:xfrm>
          <a:off x="1655676" y="2940710"/>
          <a:ext cx="5904656" cy="3114040"/>
        </p:xfrm>
        <a:graphic>
          <a:graphicData uri="http://schemas.openxmlformats.org/drawingml/2006/table">
            <a:tbl>
              <a:tblPr firstRow="1" bandRow="1">
                <a:tableStyleId>{5C22544A-7EE6-4342-B048-85BDC9FD1C3A}</a:tableStyleId>
              </a:tblPr>
              <a:tblGrid>
                <a:gridCol w="3024336"/>
                <a:gridCol w="1368152"/>
                <a:gridCol w="1512168"/>
              </a:tblGrid>
              <a:tr h="370840">
                <a:tc>
                  <a:txBody>
                    <a:bodyPr/>
                    <a:lstStyle/>
                    <a:p>
                      <a:r>
                        <a:rPr lang="fr-FR" sz="1200" dirty="0" smtClean="0"/>
                        <a:t>Libellé des travaux</a:t>
                      </a:r>
                      <a:endParaRPr lang="fr-FR" sz="1200" dirty="0"/>
                    </a:p>
                  </a:txBody>
                  <a:tcPr/>
                </a:tc>
                <a:tc>
                  <a:txBody>
                    <a:bodyPr/>
                    <a:lstStyle/>
                    <a:p>
                      <a:pPr algn="ctr"/>
                      <a:r>
                        <a:rPr lang="fr-FR" sz="1200" dirty="0" smtClean="0"/>
                        <a:t>WAAT</a:t>
                      </a:r>
                    </a:p>
                    <a:p>
                      <a:pPr algn="ctr"/>
                      <a:r>
                        <a:rPr lang="fr-FR" sz="1200" dirty="0" smtClean="0"/>
                        <a:t>1 borne</a:t>
                      </a:r>
                      <a:r>
                        <a:rPr lang="fr-FR" sz="1200" baseline="0" dirty="0" smtClean="0"/>
                        <a:t>, 2 prises</a:t>
                      </a:r>
                      <a:endParaRPr lang="fr-FR" sz="1200" dirty="0"/>
                    </a:p>
                  </a:txBody>
                  <a:tcPr/>
                </a:tc>
                <a:tc>
                  <a:txBody>
                    <a:bodyPr/>
                    <a:lstStyle/>
                    <a:p>
                      <a:pPr algn="ctr"/>
                      <a:r>
                        <a:rPr lang="fr-FR" sz="1200" dirty="0" err="1" smtClean="0"/>
                        <a:t>Mobilygreen</a:t>
                      </a:r>
                      <a:endParaRPr lang="fr-FR" sz="1200" dirty="0" smtClean="0"/>
                    </a:p>
                    <a:p>
                      <a:pPr algn="ctr"/>
                      <a:r>
                        <a:rPr lang="fr-FR" sz="1200" dirty="0" smtClean="0"/>
                        <a:t>6 bornes, 12 prises</a:t>
                      </a:r>
                      <a:endParaRPr lang="fr-FR" sz="1200" dirty="0"/>
                    </a:p>
                  </a:txBody>
                  <a:tcPr/>
                </a:tc>
              </a:tr>
              <a:tr h="370840">
                <a:tc>
                  <a:txBody>
                    <a:bodyPr/>
                    <a:lstStyle/>
                    <a:p>
                      <a:r>
                        <a:rPr lang="fr-FR" sz="1200" dirty="0" smtClean="0"/>
                        <a:t>Alimentation générale</a:t>
                      </a:r>
                      <a:r>
                        <a:rPr lang="fr-FR" sz="1200" baseline="0" dirty="0" smtClean="0"/>
                        <a:t> :</a:t>
                      </a:r>
                      <a:endParaRPr lang="fr-FR" sz="1200" dirty="0" smtClean="0"/>
                    </a:p>
                    <a:p>
                      <a:r>
                        <a:rPr lang="fr-FR" sz="1200" dirty="0" smtClean="0"/>
                        <a:t>Point de livraison </a:t>
                      </a:r>
                      <a:r>
                        <a:rPr lang="fr-FR" sz="1200" dirty="0" err="1" smtClean="0"/>
                        <a:t>Enedis</a:t>
                      </a:r>
                      <a:r>
                        <a:rPr lang="fr-FR" sz="1200" dirty="0" smtClean="0"/>
                        <a:t> (arrivée du câblage électrique de puissance adaptée)</a:t>
                      </a:r>
                    </a:p>
                    <a:p>
                      <a:r>
                        <a:rPr lang="fr-FR" sz="1200" dirty="0" smtClean="0"/>
                        <a:t>Coffret</a:t>
                      </a:r>
                      <a:r>
                        <a:rPr lang="fr-FR" sz="1200" baseline="0" dirty="0" smtClean="0"/>
                        <a:t> électrique / Tableau de bord</a:t>
                      </a:r>
                      <a:endParaRPr lang="fr-FR" sz="1200" dirty="0"/>
                    </a:p>
                  </a:txBody>
                  <a:tcPr/>
                </a:tc>
                <a:tc>
                  <a:txBody>
                    <a:bodyPr/>
                    <a:lstStyle/>
                    <a:p>
                      <a:pPr algn="ctr"/>
                      <a:r>
                        <a:rPr lang="fr-FR" sz="1200" dirty="0" smtClean="0"/>
                        <a:t>9 510,76</a:t>
                      </a:r>
                    </a:p>
                    <a:p>
                      <a:pPr algn="ctr"/>
                      <a:endParaRPr lang="fr-FR" sz="1200" dirty="0" smtClean="0"/>
                    </a:p>
                    <a:p>
                      <a:pPr algn="ctr"/>
                      <a:r>
                        <a:rPr lang="fr-FR" sz="1200" dirty="0" smtClean="0"/>
                        <a:t>Coffret</a:t>
                      </a:r>
                      <a:r>
                        <a:rPr lang="fr-FR" sz="1200" baseline="0" dirty="0" smtClean="0"/>
                        <a:t> électrique au niveau du </a:t>
                      </a:r>
                      <a:r>
                        <a:rPr lang="fr-FR" sz="1200" baseline="0" dirty="0" err="1" smtClean="0"/>
                        <a:t>Bät</a:t>
                      </a:r>
                      <a:r>
                        <a:rPr lang="fr-FR" sz="1200" baseline="0" dirty="0" smtClean="0"/>
                        <a:t>. 110</a:t>
                      </a:r>
                      <a:endParaRPr lang="fr-FR" sz="1200" dirty="0"/>
                    </a:p>
                  </a:txBody>
                  <a:tcPr/>
                </a:tc>
                <a:tc rowSpan="2">
                  <a:txBody>
                    <a:bodyPr/>
                    <a:lstStyle/>
                    <a:p>
                      <a:pPr algn="ctr"/>
                      <a:r>
                        <a:rPr lang="fr-FR" sz="1200" dirty="0" smtClean="0"/>
                        <a:t>47 165, 00</a:t>
                      </a:r>
                    </a:p>
                    <a:p>
                      <a:pPr algn="ctr"/>
                      <a:r>
                        <a:rPr lang="fr-FR" sz="1200" dirty="0" smtClean="0"/>
                        <a:t>Soit 7 860,83 / borne</a:t>
                      </a:r>
                    </a:p>
                    <a:p>
                      <a:pPr algn="ctr"/>
                      <a:endParaRPr lang="fr-FR" sz="1200" dirty="0" smtClean="0"/>
                    </a:p>
                    <a:p>
                      <a:pPr algn="ctr"/>
                      <a:r>
                        <a:rPr lang="fr-FR" sz="1200" dirty="0" smtClean="0"/>
                        <a:t>Local électrique dédié sur la partie en herbe du</a:t>
                      </a:r>
                      <a:r>
                        <a:rPr lang="fr-FR" sz="1200" baseline="0" dirty="0" smtClean="0"/>
                        <a:t> parking visiteurs</a:t>
                      </a:r>
                      <a:endParaRPr lang="fr-FR" sz="1200" dirty="0"/>
                    </a:p>
                  </a:txBody>
                  <a:tcPr/>
                </a:tc>
              </a:tr>
              <a:tr h="370840">
                <a:tc>
                  <a:txBody>
                    <a:bodyPr/>
                    <a:lstStyle/>
                    <a:p>
                      <a:r>
                        <a:rPr lang="fr-FR" sz="1200" dirty="0" smtClean="0"/>
                        <a:t>Génie Civil</a:t>
                      </a:r>
                      <a:endParaRPr lang="fr-FR" sz="1200" dirty="0"/>
                    </a:p>
                  </a:txBody>
                  <a:tcPr/>
                </a:tc>
                <a:tc>
                  <a:txBody>
                    <a:bodyPr/>
                    <a:lstStyle/>
                    <a:p>
                      <a:pPr algn="ctr"/>
                      <a:r>
                        <a:rPr lang="fr-FR" sz="1200" dirty="0" smtClean="0"/>
                        <a:t>8 430,00</a:t>
                      </a:r>
                      <a:endParaRPr lang="fr-FR" sz="1200" dirty="0"/>
                    </a:p>
                  </a:txBody>
                  <a:tcPr/>
                </a:tc>
                <a:tc vMerge="1">
                  <a:txBody>
                    <a:bodyPr/>
                    <a:lstStyle/>
                    <a:p>
                      <a:endParaRPr lang="fr-FR" dirty="0"/>
                    </a:p>
                  </a:txBody>
                  <a:tcPr/>
                </a:tc>
              </a:tr>
              <a:tr h="370840">
                <a:tc>
                  <a:txBody>
                    <a:bodyPr/>
                    <a:lstStyle/>
                    <a:p>
                      <a:r>
                        <a:rPr lang="fr-FR" sz="1200" dirty="0" smtClean="0"/>
                        <a:t>Borne</a:t>
                      </a:r>
                      <a:r>
                        <a:rPr lang="fr-FR" sz="1200" baseline="0" dirty="0" smtClean="0"/>
                        <a:t> partagée</a:t>
                      </a:r>
                      <a:endParaRPr lang="fr-FR" sz="1200" dirty="0"/>
                    </a:p>
                  </a:txBody>
                  <a:tcPr/>
                </a:tc>
                <a:tc>
                  <a:txBody>
                    <a:bodyPr/>
                    <a:lstStyle/>
                    <a:p>
                      <a:pPr algn="ctr"/>
                      <a:r>
                        <a:rPr lang="fr-FR" sz="1200" dirty="0" smtClean="0"/>
                        <a:t>7 370,00</a:t>
                      </a:r>
                      <a:endParaRPr lang="fr-FR" sz="1200" dirty="0"/>
                    </a:p>
                  </a:txBody>
                  <a:tcPr/>
                </a:tc>
                <a:tc>
                  <a:txBody>
                    <a:bodyPr/>
                    <a:lstStyle/>
                    <a:p>
                      <a:pPr algn="ctr"/>
                      <a:r>
                        <a:rPr lang="fr-FR" sz="1200" dirty="0" smtClean="0"/>
                        <a:t>23 971,00</a:t>
                      </a:r>
                    </a:p>
                    <a:p>
                      <a:pPr algn="ctr"/>
                      <a:r>
                        <a:rPr lang="fr-FR" sz="1200" dirty="0" smtClean="0"/>
                        <a:t>Soit 3 995,17 / borne</a:t>
                      </a:r>
                      <a:endParaRPr lang="fr-FR" sz="1200" dirty="0"/>
                    </a:p>
                  </a:txBody>
                  <a:tcPr/>
                </a:tc>
              </a:tr>
              <a:tr h="370840">
                <a:tc>
                  <a:txBody>
                    <a:bodyPr/>
                    <a:lstStyle/>
                    <a:p>
                      <a:r>
                        <a:rPr lang="fr-FR" sz="1200" dirty="0" smtClean="0"/>
                        <a:t>Abonnement</a:t>
                      </a:r>
                    </a:p>
                    <a:p>
                      <a:endParaRPr lang="fr-FR" sz="1200" dirty="0" smtClean="0"/>
                    </a:p>
                    <a:p>
                      <a:endParaRPr lang="fr-FR" sz="1200" dirty="0" smtClean="0"/>
                    </a:p>
                    <a:p>
                      <a:r>
                        <a:rPr lang="fr-FR" sz="1200" dirty="0" smtClean="0"/>
                        <a:t>Sur 1 an pour 1 borne avec 2 prises</a:t>
                      </a:r>
                      <a:endParaRPr lang="fr-FR" sz="1200" dirty="0"/>
                    </a:p>
                  </a:txBody>
                  <a:tcPr/>
                </a:tc>
                <a:tc>
                  <a:txBody>
                    <a:bodyPr/>
                    <a:lstStyle/>
                    <a:p>
                      <a:pPr algn="ctr"/>
                      <a:r>
                        <a:rPr lang="fr-FR" sz="1200" dirty="0" smtClean="0"/>
                        <a:t>15 € / point</a:t>
                      </a:r>
                      <a:r>
                        <a:rPr lang="fr-FR" sz="1200" baseline="0" dirty="0" smtClean="0"/>
                        <a:t> de charge / mois</a:t>
                      </a:r>
                    </a:p>
                    <a:p>
                      <a:pPr algn="ctr"/>
                      <a:endParaRPr lang="fr-FR" sz="1200" baseline="0" dirty="0" smtClean="0"/>
                    </a:p>
                    <a:p>
                      <a:pPr algn="ctr"/>
                      <a:r>
                        <a:rPr lang="fr-FR" sz="1200" dirty="0" smtClean="0"/>
                        <a:t>360 €</a:t>
                      </a:r>
                      <a:endParaRPr lang="fr-FR" sz="1200" dirty="0"/>
                    </a:p>
                  </a:txBody>
                  <a:tcPr/>
                </a:tc>
                <a:tc>
                  <a:txBody>
                    <a:bodyPr/>
                    <a:lstStyle/>
                    <a:p>
                      <a:pPr algn="ctr"/>
                      <a:r>
                        <a:rPr lang="fr-FR" sz="1200" dirty="0" smtClean="0"/>
                        <a:t>16,50 € / point de charge / mois</a:t>
                      </a:r>
                    </a:p>
                    <a:p>
                      <a:pPr algn="ctr"/>
                      <a:endParaRPr lang="fr-FR" sz="1200" dirty="0" smtClean="0"/>
                    </a:p>
                    <a:p>
                      <a:pPr algn="ctr"/>
                      <a:r>
                        <a:rPr lang="fr-FR" sz="1200" dirty="0" smtClean="0"/>
                        <a:t>396 €</a:t>
                      </a:r>
                      <a:endParaRPr lang="fr-FR" sz="1200" dirty="0"/>
                    </a:p>
                  </a:txBody>
                  <a:tcPr/>
                </a:tc>
              </a:tr>
            </a:tbl>
          </a:graphicData>
        </a:graphic>
      </p:graphicFrame>
      <p:sp>
        <p:nvSpPr>
          <p:cNvPr id="17" name="ZoneTexte 16"/>
          <p:cNvSpPr txBox="1"/>
          <p:nvPr/>
        </p:nvSpPr>
        <p:spPr>
          <a:xfrm>
            <a:off x="765174" y="6011996"/>
            <a:ext cx="7991673" cy="369332"/>
          </a:xfrm>
          <a:prstGeom prst="rect">
            <a:avLst/>
          </a:prstGeom>
          <a:noFill/>
        </p:spPr>
        <p:txBody>
          <a:bodyPr wrap="square" rtlCol="0">
            <a:spAutoFit/>
          </a:bodyPr>
          <a:lstStyle/>
          <a:p>
            <a:pPr algn="just"/>
            <a:r>
              <a:rPr lang="fr-FR" dirty="0" smtClean="0">
                <a:solidFill>
                  <a:srgbClr val="557E39"/>
                </a:solidFill>
              </a:rPr>
              <a:t>Prime Advenir pour 1 borne avec 2 prises = 3 320 €</a:t>
            </a:r>
            <a:endParaRPr lang="fr-FR" b="1" dirty="0">
              <a:solidFill>
                <a:srgbClr val="557E39"/>
              </a:solidFill>
            </a:endParaRPr>
          </a:p>
        </p:txBody>
      </p:sp>
    </p:spTree>
    <p:extLst>
      <p:ext uri="{BB962C8B-B14F-4D97-AF65-F5344CB8AC3E}">
        <p14:creationId xmlns:p14="http://schemas.microsoft.com/office/powerpoint/2010/main" val="5686374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78" y="19647"/>
            <a:ext cx="3468929" cy="787786"/>
          </a:xfrm>
          <a:prstGeom prst="rect">
            <a:avLst/>
          </a:prstGeom>
        </p:spPr>
      </p:pic>
      <p:sp>
        <p:nvSpPr>
          <p:cNvPr id="5" name="Rectangle 4"/>
          <p:cNvSpPr/>
          <p:nvPr/>
        </p:nvSpPr>
        <p:spPr>
          <a:xfrm>
            <a:off x="395536" y="908720"/>
            <a:ext cx="8424936" cy="5544616"/>
          </a:xfrm>
          <a:prstGeom prst="rect">
            <a:avLst/>
          </a:prstGeom>
          <a:noFill/>
          <a:ln w="38100">
            <a:solidFill>
              <a:srgbClr val="557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396248" y="6488668"/>
            <a:ext cx="8424223" cy="276999"/>
          </a:xfrm>
          <a:prstGeom prst="rect">
            <a:avLst/>
          </a:prstGeom>
          <a:noFill/>
        </p:spPr>
        <p:txBody>
          <a:bodyPr wrap="square" rtlCol="0">
            <a:spAutoFit/>
          </a:bodyPr>
          <a:lstStyle/>
          <a:p>
            <a:r>
              <a:rPr lang="fr-FR" sz="1200" dirty="0" smtClean="0">
                <a:solidFill>
                  <a:srgbClr val="557E39"/>
                </a:solidFill>
              </a:rPr>
              <a:t>Conseil syndical des Eaux-Vives		    Avril 2023				                     </a:t>
            </a:r>
            <a:fld id="{938940D1-5816-420E-99CE-17507EB5B49C}" type="slidenum">
              <a:rPr lang="fr-FR" sz="1200" smtClean="0">
                <a:solidFill>
                  <a:srgbClr val="557E39"/>
                </a:solidFill>
              </a:rPr>
              <a:t>8</a:t>
            </a:fld>
            <a:endParaRPr lang="fr-FR" sz="1200" dirty="0">
              <a:solidFill>
                <a:srgbClr val="557E39"/>
              </a:solidFill>
            </a:endParaRPr>
          </a:p>
        </p:txBody>
      </p:sp>
      <p:sp>
        <p:nvSpPr>
          <p:cNvPr id="8" name="AutoShape 2" descr="Résultat d’images pour voiture borne électriqu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4" descr="Résultat d’images pour voiture borne électriqu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ZoneTexte 9"/>
          <p:cNvSpPr txBox="1"/>
          <p:nvPr/>
        </p:nvSpPr>
        <p:spPr>
          <a:xfrm>
            <a:off x="405947" y="1388027"/>
            <a:ext cx="8424223" cy="477054"/>
          </a:xfrm>
          <a:prstGeom prst="rect">
            <a:avLst/>
          </a:prstGeom>
          <a:noFill/>
        </p:spPr>
        <p:txBody>
          <a:bodyPr wrap="square" rtlCol="0">
            <a:spAutoFit/>
          </a:bodyPr>
          <a:lstStyle/>
          <a:p>
            <a:pPr algn="ctr"/>
            <a:r>
              <a:rPr lang="fr-FR" sz="2500" b="1" dirty="0" smtClean="0">
                <a:solidFill>
                  <a:srgbClr val="557E39"/>
                </a:solidFill>
              </a:rPr>
              <a:t>Qu’en conclure ?</a:t>
            </a:r>
            <a:endParaRPr lang="fr-FR" sz="2500" b="1" dirty="0">
              <a:solidFill>
                <a:srgbClr val="557E39"/>
              </a:solidFill>
            </a:endParaRPr>
          </a:p>
        </p:txBody>
      </p:sp>
      <p:sp>
        <p:nvSpPr>
          <p:cNvPr id="3" name="ZoneTexte 2"/>
          <p:cNvSpPr txBox="1"/>
          <p:nvPr/>
        </p:nvSpPr>
        <p:spPr>
          <a:xfrm>
            <a:off x="612775" y="1916832"/>
            <a:ext cx="7991673" cy="4478149"/>
          </a:xfrm>
          <a:prstGeom prst="rect">
            <a:avLst/>
          </a:prstGeom>
          <a:noFill/>
        </p:spPr>
        <p:txBody>
          <a:bodyPr wrap="square" rtlCol="0">
            <a:spAutoFit/>
          </a:bodyPr>
          <a:lstStyle/>
          <a:p>
            <a:pPr algn="just"/>
            <a:r>
              <a:rPr lang="fr-FR" sz="1500" dirty="0" smtClean="0">
                <a:solidFill>
                  <a:srgbClr val="557E39"/>
                </a:solidFill>
              </a:rPr>
              <a:t>Contexte actuel avec une forte incitation à l’abandon des énergies fossiles, mais prime d’aide relativement faible au vue des sommes à engager.</a:t>
            </a:r>
          </a:p>
          <a:p>
            <a:pPr algn="just"/>
            <a:endParaRPr lang="fr-FR" sz="1500" dirty="0">
              <a:solidFill>
                <a:srgbClr val="557E39"/>
              </a:solidFill>
            </a:endParaRPr>
          </a:p>
          <a:p>
            <a:pPr algn="just"/>
            <a:r>
              <a:rPr lang="fr-FR" sz="1500" dirty="0" smtClean="0">
                <a:solidFill>
                  <a:srgbClr val="557E39"/>
                </a:solidFill>
              </a:rPr>
              <a:t>Développement des bornes de recharge « public » :</a:t>
            </a:r>
          </a:p>
          <a:p>
            <a:pPr marL="285750" indent="-285750" algn="just">
              <a:buFontTx/>
              <a:buChar char="-"/>
            </a:pPr>
            <a:r>
              <a:rPr lang="fr-FR" sz="1500" dirty="0" smtClean="0">
                <a:solidFill>
                  <a:srgbClr val="557E39"/>
                </a:solidFill>
              </a:rPr>
              <a:t>Dans les stations services</a:t>
            </a:r>
          </a:p>
          <a:p>
            <a:pPr marL="285750" indent="-285750" algn="just">
              <a:buFontTx/>
              <a:buChar char="-"/>
            </a:pPr>
            <a:r>
              <a:rPr lang="fr-FR" sz="1500" dirty="0" smtClean="0">
                <a:solidFill>
                  <a:srgbClr val="557E39"/>
                </a:solidFill>
              </a:rPr>
              <a:t>Au niveau des centres commerciaux (ex. au Auchan de Villebon sur Yvette)</a:t>
            </a:r>
          </a:p>
          <a:p>
            <a:pPr marL="285750" indent="-285750" algn="just">
              <a:buFontTx/>
              <a:buChar char="-"/>
            </a:pPr>
            <a:r>
              <a:rPr lang="fr-FR" sz="1500" dirty="0" smtClean="0">
                <a:solidFill>
                  <a:srgbClr val="557E39"/>
                </a:solidFill>
              </a:rPr>
              <a:t>Les employeurs proposent de plus en plus des points de recharge à leurs salariés</a:t>
            </a:r>
          </a:p>
          <a:p>
            <a:pPr algn="just"/>
            <a:endParaRPr lang="fr-FR" sz="1500" dirty="0">
              <a:solidFill>
                <a:srgbClr val="557E39"/>
              </a:solidFill>
            </a:endParaRPr>
          </a:p>
          <a:p>
            <a:pPr algn="just"/>
            <a:r>
              <a:rPr lang="fr-FR" sz="1500" dirty="0" smtClean="0">
                <a:solidFill>
                  <a:srgbClr val="557E39"/>
                </a:solidFill>
              </a:rPr>
              <a:t>Contexte de la résidence compliqué : parkings extérieurs et éloignés des bâtiments, impliquant des travaux de génie civil importants.</a:t>
            </a:r>
          </a:p>
          <a:p>
            <a:pPr marL="285750" indent="-285750" algn="just">
              <a:buFontTx/>
              <a:buChar char="-"/>
            </a:pPr>
            <a:endParaRPr lang="fr-FR" sz="1500" dirty="0">
              <a:solidFill>
                <a:srgbClr val="557E39"/>
              </a:solidFill>
            </a:endParaRPr>
          </a:p>
          <a:p>
            <a:pPr algn="just"/>
            <a:r>
              <a:rPr lang="fr-FR" sz="1500" dirty="0" smtClean="0">
                <a:solidFill>
                  <a:srgbClr val="557E39"/>
                </a:solidFill>
              </a:rPr>
              <a:t>Les solutions proposées (borne à usage partagées) présentent des difficultés :</a:t>
            </a:r>
          </a:p>
          <a:p>
            <a:pPr marL="285750" indent="-285750" algn="just">
              <a:buFont typeface="Wingdings" panose="05000000000000000000" pitchFamily="2" charset="2"/>
              <a:buChar char="v"/>
            </a:pPr>
            <a:r>
              <a:rPr lang="fr-FR" sz="1500" dirty="0" smtClean="0">
                <a:solidFill>
                  <a:srgbClr val="557E39"/>
                </a:solidFill>
              </a:rPr>
              <a:t>Suppression de parking visiteurs</a:t>
            </a:r>
          </a:p>
          <a:p>
            <a:pPr marL="631825" indent="-285750" algn="just">
              <a:buFont typeface="Arial" panose="020B0604020202020204" pitchFamily="34" charset="0"/>
              <a:buChar char="•"/>
            </a:pPr>
            <a:r>
              <a:rPr lang="fr-FR" sz="1500" dirty="0" smtClean="0">
                <a:solidFill>
                  <a:srgbClr val="557E39"/>
                </a:solidFill>
              </a:rPr>
              <a:t>1 place de parking par appartement, mais des propriétaires ont plusieurs voitures</a:t>
            </a:r>
          </a:p>
          <a:p>
            <a:pPr marL="631825" indent="-285750" algn="just">
              <a:buFont typeface="Arial" panose="020B0604020202020204" pitchFamily="34" charset="0"/>
              <a:buChar char="•"/>
            </a:pPr>
            <a:r>
              <a:rPr lang="fr-FR" sz="1500" dirty="0" smtClean="0">
                <a:solidFill>
                  <a:srgbClr val="557E39"/>
                </a:solidFill>
              </a:rPr>
              <a:t>Augmente le risque de parking « sauvage » sur les places privées</a:t>
            </a:r>
          </a:p>
          <a:p>
            <a:pPr marL="285750" indent="-285750" algn="just">
              <a:buFont typeface="Wingdings" panose="05000000000000000000" pitchFamily="2" charset="2"/>
              <a:buChar char="v"/>
            </a:pPr>
            <a:r>
              <a:rPr lang="fr-FR" sz="1500" dirty="0" smtClean="0">
                <a:solidFill>
                  <a:srgbClr val="557E39"/>
                </a:solidFill>
              </a:rPr>
              <a:t>Civilité à instaurer pour les places équipées de bornes</a:t>
            </a:r>
          </a:p>
          <a:p>
            <a:pPr marL="631825" indent="-285750" algn="just">
              <a:buFont typeface="Arial" panose="020B0604020202020204" pitchFamily="34" charset="0"/>
              <a:buChar char="•"/>
            </a:pPr>
            <a:r>
              <a:rPr lang="fr-FR" sz="1500" dirty="0" smtClean="0">
                <a:solidFill>
                  <a:srgbClr val="557E39"/>
                </a:solidFill>
              </a:rPr>
              <a:t>Les voitures non électriques doivent laisser ses places libres</a:t>
            </a:r>
          </a:p>
          <a:p>
            <a:pPr marL="631825" indent="-285750" algn="just">
              <a:buFont typeface="Arial" panose="020B0604020202020204" pitchFamily="34" charset="0"/>
              <a:buChar char="•"/>
            </a:pPr>
            <a:r>
              <a:rPr lang="fr-FR" sz="1500" dirty="0" smtClean="0">
                <a:solidFill>
                  <a:srgbClr val="557E39"/>
                </a:solidFill>
              </a:rPr>
              <a:t>Une fois les véhicules chargés, les propriétaires devront les remettent sur leur place privée pour laisser la place à un autre véhicule électrique</a:t>
            </a:r>
            <a:endParaRPr lang="fr-FR" sz="1500" dirty="0">
              <a:solidFill>
                <a:srgbClr val="557E39"/>
              </a:solidFill>
            </a:endParaRPr>
          </a:p>
        </p:txBody>
      </p:sp>
      <p:sp>
        <p:nvSpPr>
          <p:cNvPr id="11" name="ZoneTexte 10"/>
          <p:cNvSpPr txBox="1"/>
          <p:nvPr/>
        </p:nvSpPr>
        <p:spPr>
          <a:xfrm>
            <a:off x="6165874" y="136541"/>
            <a:ext cx="2664296" cy="553998"/>
          </a:xfrm>
          <a:prstGeom prst="rect">
            <a:avLst/>
          </a:prstGeom>
          <a:noFill/>
        </p:spPr>
        <p:txBody>
          <a:bodyPr wrap="square" rtlCol="0">
            <a:spAutoFit/>
          </a:bodyPr>
          <a:lstStyle/>
          <a:p>
            <a:pPr algn="ctr"/>
            <a:r>
              <a:rPr lang="fr-FR" sz="1500" b="1" dirty="0" smtClean="0">
                <a:solidFill>
                  <a:srgbClr val="557E39"/>
                </a:solidFill>
              </a:rPr>
              <a:t>Les infrastructures de recharge</a:t>
            </a:r>
          </a:p>
          <a:p>
            <a:pPr algn="ctr"/>
            <a:r>
              <a:rPr lang="fr-FR" sz="1500" b="1" dirty="0" smtClean="0">
                <a:solidFill>
                  <a:srgbClr val="557E39"/>
                </a:solidFill>
              </a:rPr>
              <a:t>pour véhicules électriques</a:t>
            </a:r>
            <a:endParaRPr lang="fr-FR" sz="1500" b="1" dirty="0">
              <a:solidFill>
                <a:srgbClr val="557E39"/>
              </a:solidFill>
            </a:endParaRPr>
          </a:p>
        </p:txBody>
      </p:sp>
    </p:spTree>
    <p:extLst>
      <p:ext uri="{BB962C8B-B14F-4D97-AF65-F5344CB8AC3E}">
        <p14:creationId xmlns:p14="http://schemas.microsoft.com/office/powerpoint/2010/main" val="39824809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78" y="19647"/>
            <a:ext cx="3468929" cy="787786"/>
          </a:xfrm>
          <a:prstGeom prst="rect">
            <a:avLst/>
          </a:prstGeom>
        </p:spPr>
      </p:pic>
      <p:sp>
        <p:nvSpPr>
          <p:cNvPr id="5" name="Rectangle 4"/>
          <p:cNvSpPr/>
          <p:nvPr/>
        </p:nvSpPr>
        <p:spPr>
          <a:xfrm>
            <a:off x="395536" y="908720"/>
            <a:ext cx="8424936" cy="5544616"/>
          </a:xfrm>
          <a:prstGeom prst="rect">
            <a:avLst/>
          </a:prstGeom>
          <a:noFill/>
          <a:ln w="38100">
            <a:solidFill>
              <a:srgbClr val="557E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396248" y="6488668"/>
            <a:ext cx="8424223" cy="276999"/>
          </a:xfrm>
          <a:prstGeom prst="rect">
            <a:avLst/>
          </a:prstGeom>
          <a:noFill/>
        </p:spPr>
        <p:txBody>
          <a:bodyPr wrap="square" rtlCol="0">
            <a:spAutoFit/>
          </a:bodyPr>
          <a:lstStyle/>
          <a:p>
            <a:r>
              <a:rPr lang="fr-FR" sz="1200" dirty="0" smtClean="0">
                <a:solidFill>
                  <a:srgbClr val="557E39"/>
                </a:solidFill>
              </a:rPr>
              <a:t>Conseil syndical des Eaux-Vives		    Avril 2023				                     </a:t>
            </a:r>
            <a:fld id="{938940D1-5816-420E-99CE-17507EB5B49C}" type="slidenum">
              <a:rPr lang="fr-FR" sz="1200" smtClean="0">
                <a:solidFill>
                  <a:srgbClr val="557E39"/>
                </a:solidFill>
              </a:rPr>
              <a:t>9</a:t>
            </a:fld>
            <a:endParaRPr lang="fr-FR" sz="1200" dirty="0">
              <a:solidFill>
                <a:srgbClr val="557E39"/>
              </a:solidFill>
            </a:endParaRPr>
          </a:p>
        </p:txBody>
      </p:sp>
      <p:sp>
        <p:nvSpPr>
          <p:cNvPr id="8" name="AutoShape 2" descr="Résultat d’images pour voiture borne électriqu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4" descr="Résultat d’images pour voiture borne électriqu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ZoneTexte 9"/>
          <p:cNvSpPr txBox="1"/>
          <p:nvPr/>
        </p:nvSpPr>
        <p:spPr>
          <a:xfrm>
            <a:off x="405947" y="1388027"/>
            <a:ext cx="8424223" cy="477054"/>
          </a:xfrm>
          <a:prstGeom prst="rect">
            <a:avLst/>
          </a:prstGeom>
          <a:noFill/>
        </p:spPr>
        <p:txBody>
          <a:bodyPr wrap="square" rtlCol="0">
            <a:spAutoFit/>
          </a:bodyPr>
          <a:lstStyle/>
          <a:p>
            <a:pPr algn="ctr"/>
            <a:r>
              <a:rPr lang="fr-FR" sz="2500" b="1" dirty="0" smtClean="0">
                <a:solidFill>
                  <a:srgbClr val="557E39"/>
                </a:solidFill>
              </a:rPr>
              <a:t>Liens utiles</a:t>
            </a:r>
            <a:endParaRPr lang="fr-FR" sz="2500" b="1" dirty="0">
              <a:solidFill>
                <a:srgbClr val="557E39"/>
              </a:solidFill>
            </a:endParaRPr>
          </a:p>
        </p:txBody>
      </p:sp>
      <p:sp>
        <p:nvSpPr>
          <p:cNvPr id="2" name="ZoneTexte 1"/>
          <p:cNvSpPr txBox="1"/>
          <p:nvPr/>
        </p:nvSpPr>
        <p:spPr>
          <a:xfrm>
            <a:off x="658058" y="2132856"/>
            <a:ext cx="7920000" cy="3693319"/>
          </a:xfrm>
          <a:prstGeom prst="rect">
            <a:avLst/>
          </a:prstGeom>
          <a:noFill/>
        </p:spPr>
        <p:txBody>
          <a:bodyPr wrap="square" rtlCol="0">
            <a:spAutoFit/>
          </a:bodyPr>
          <a:lstStyle/>
          <a:p>
            <a:pPr algn="just"/>
            <a:r>
              <a:rPr lang="fr-FR" dirty="0" smtClean="0">
                <a:hlinkClick r:id="rId3"/>
              </a:rPr>
              <a:t>Voitures électriques et mobilité propre | Ministères Écologie Énergie Territoires (ecologie.gouv.fr)</a:t>
            </a:r>
            <a:endParaRPr lang="fr-FR" dirty="0" smtClean="0"/>
          </a:p>
          <a:p>
            <a:pPr algn="just"/>
            <a:endParaRPr lang="fr-FR" dirty="0"/>
          </a:p>
          <a:p>
            <a:pPr algn="just"/>
            <a:r>
              <a:rPr lang="fr-FR" dirty="0" smtClean="0">
                <a:hlinkClick r:id="rId4"/>
              </a:rPr>
              <a:t>Le programme de financement de bornes de recharge pour véhicule électrique – Advenir</a:t>
            </a:r>
            <a:endParaRPr lang="fr-FR" dirty="0" smtClean="0"/>
          </a:p>
          <a:p>
            <a:pPr algn="just"/>
            <a:endParaRPr lang="fr-FR" dirty="0"/>
          </a:p>
          <a:p>
            <a:pPr algn="just"/>
            <a:r>
              <a:rPr lang="fr-FR" dirty="0" smtClean="0">
                <a:hlinkClick r:id="rId5"/>
              </a:rPr>
              <a:t>Accélérer la transition vers la mobilité électrique - </a:t>
            </a:r>
            <a:r>
              <a:rPr lang="fr-FR" dirty="0" err="1" smtClean="0">
                <a:hlinkClick r:id="rId5"/>
              </a:rPr>
              <a:t>Avere</a:t>
            </a:r>
            <a:r>
              <a:rPr lang="fr-FR" dirty="0" smtClean="0">
                <a:hlinkClick r:id="rId5"/>
              </a:rPr>
              <a:t>-France</a:t>
            </a:r>
            <a:endParaRPr lang="fr-FR" dirty="0" smtClean="0"/>
          </a:p>
          <a:p>
            <a:pPr algn="just"/>
            <a:endParaRPr lang="fr-FR" dirty="0"/>
          </a:p>
          <a:p>
            <a:pPr algn="just"/>
            <a:r>
              <a:rPr lang="fr-FR" dirty="0" smtClean="0">
                <a:hlinkClick r:id="rId6"/>
              </a:rPr>
              <a:t>Bornes de recharge pour véhicules électriques en copropriété | </a:t>
            </a:r>
            <a:r>
              <a:rPr lang="fr-FR" dirty="0" err="1" smtClean="0">
                <a:hlinkClick r:id="rId6"/>
              </a:rPr>
              <a:t>Enedis</a:t>
            </a:r>
            <a:endParaRPr lang="fr-FR" dirty="0" smtClean="0"/>
          </a:p>
          <a:p>
            <a:pPr algn="just"/>
            <a:endParaRPr lang="fr-FR" dirty="0"/>
          </a:p>
          <a:p>
            <a:pPr algn="just"/>
            <a:endParaRPr lang="fr-FR" dirty="0" smtClean="0"/>
          </a:p>
          <a:p>
            <a:pPr algn="just"/>
            <a:endParaRPr lang="fr-FR" dirty="0">
              <a:solidFill>
                <a:srgbClr val="557E39"/>
              </a:solidFill>
            </a:endParaRPr>
          </a:p>
          <a:p>
            <a:pPr algn="just"/>
            <a:endParaRPr lang="fr-FR" dirty="0">
              <a:solidFill>
                <a:srgbClr val="557E39"/>
              </a:solidFill>
            </a:endParaRPr>
          </a:p>
        </p:txBody>
      </p:sp>
      <p:sp>
        <p:nvSpPr>
          <p:cNvPr id="12" name="ZoneTexte 11"/>
          <p:cNvSpPr txBox="1"/>
          <p:nvPr/>
        </p:nvSpPr>
        <p:spPr>
          <a:xfrm>
            <a:off x="6165874" y="136541"/>
            <a:ext cx="2664296" cy="553998"/>
          </a:xfrm>
          <a:prstGeom prst="rect">
            <a:avLst/>
          </a:prstGeom>
          <a:noFill/>
        </p:spPr>
        <p:txBody>
          <a:bodyPr wrap="square" rtlCol="0">
            <a:spAutoFit/>
          </a:bodyPr>
          <a:lstStyle/>
          <a:p>
            <a:pPr algn="ctr"/>
            <a:r>
              <a:rPr lang="fr-FR" sz="1500" b="1" dirty="0" smtClean="0">
                <a:solidFill>
                  <a:srgbClr val="557E39"/>
                </a:solidFill>
              </a:rPr>
              <a:t>Les infrastructures de recharge</a:t>
            </a:r>
          </a:p>
          <a:p>
            <a:pPr algn="ctr"/>
            <a:r>
              <a:rPr lang="fr-FR" sz="1500" b="1" dirty="0" smtClean="0">
                <a:solidFill>
                  <a:srgbClr val="557E39"/>
                </a:solidFill>
              </a:rPr>
              <a:t>pour véhicules électriques</a:t>
            </a:r>
            <a:endParaRPr lang="fr-FR" sz="1500" b="1" dirty="0">
              <a:solidFill>
                <a:srgbClr val="557E39"/>
              </a:solidFill>
            </a:endParaRPr>
          </a:p>
        </p:txBody>
      </p:sp>
      <p:sp>
        <p:nvSpPr>
          <p:cNvPr id="13" name="ZoneTexte 12"/>
          <p:cNvSpPr txBox="1"/>
          <p:nvPr/>
        </p:nvSpPr>
        <p:spPr>
          <a:xfrm>
            <a:off x="644307" y="5498648"/>
            <a:ext cx="7991673" cy="369332"/>
          </a:xfrm>
          <a:prstGeom prst="rect">
            <a:avLst/>
          </a:prstGeom>
          <a:noFill/>
        </p:spPr>
        <p:txBody>
          <a:bodyPr wrap="square" rtlCol="0">
            <a:spAutoFit/>
          </a:bodyPr>
          <a:lstStyle/>
          <a:p>
            <a:pPr algn="just"/>
            <a:r>
              <a:rPr lang="fr-FR" dirty="0" smtClean="0">
                <a:solidFill>
                  <a:srgbClr val="557E39"/>
                </a:solidFill>
              </a:rPr>
              <a:t>Non exhaustif …….</a:t>
            </a:r>
            <a:endParaRPr lang="fr-FR" dirty="0">
              <a:solidFill>
                <a:srgbClr val="557E39"/>
              </a:solidFill>
            </a:endParaRPr>
          </a:p>
        </p:txBody>
      </p:sp>
    </p:spTree>
    <p:extLst>
      <p:ext uri="{BB962C8B-B14F-4D97-AF65-F5344CB8AC3E}">
        <p14:creationId xmlns:p14="http://schemas.microsoft.com/office/powerpoint/2010/main" val="3421634405"/>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263</TotalTime>
  <Words>885</Words>
  <Application>Microsoft Office PowerPoint</Application>
  <PresentationFormat>Affichage à l'écran (4:3)</PresentationFormat>
  <Paragraphs>154</Paragraphs>
  <Slides>9</Slides>
  <Notes>0</Notes>
  <HiddenSlides>0</HiddenSlides>
  <MMClips>0</MMClips>
  <ScaleCrop>false</ScaleCrop>
  <HeadingPairs>
    <vt:vector size="4" baseType="variant">
      <vt:variant>
        <vt:lpstr>Thème</vt:lpstr>
      </vt:variant>
      <vt:variant>
        <vt:i4>1</vt:i4>
      </vt:variant>
      <vt:variant>
        <vt:lpstr>Titres des diapositives</vt:lpstr>
      </vt:variant>
      <vt:variant>
        <vt:i4>9</vt:i4>
      </vt:variant>
    </vt:vector>
  </HeadingPairs>
  <TitlesOfParts>
    <vt:vector size="10"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Sabine</dc:creator>
  <cp:lastModifiedBy>Sabine</cp:lastModifiedBy>
  <cp:revision>49</cp:revision>
  <dcterms:created xsi:type="dcterms:W3CDTF">2023-04-10T12:10:49Z</dcterms:created>
  <dcterms:modified xsi:type="dcterms:W3CDTF">2023-04-10T16:34:25Z</dcterms:modified>
</cp:coreProperties>
</file>