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theme/themeOverride2.xml" ContentType="application/vnd.openxmlformats-officedocument.themeOverride+xml"/>
  <Override PartName="/ppt/drawings/drawing2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3.xml" ContentType="application/vnd.openxmlformats-officedocument.themeOverr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4.xml" ContentType="application/vnd.openxmlformats-officedocument.themeOverrid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3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4.xml" ContentType="application/vnd.openxmlformats-officedocument.drawingml.chartshapes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emovePersonalInfoOnSave="1" autoCompressPictures="0">
  <p:sldMasterIdLst>
    <p:sldMasterId id="2147484041" r:id="rId4"/>
  </p:sldMasterIdLst>
  <p:notesMasterIdLst>
    <p:notesMasterId r:id="rId20"/>
  </p:notesMasterIdLst>
  <p:handoutMasterIdLst>
    <p:handoutMasterId r:id="rId21"/>
  </p:handoutMasterIdLst>
  <p:sldIdLst>
    <p:sldId id="261" r:id="rId5"/>
    <p:sldId id="346" r:id="rId6"/>
    <p:sldId id="349" r:id="rId7"/>
    <p:sldId id="352" r:id="rId8"/>
    <p:sldId id="353" r:id="rId9"/>
    <p:sldId id="354" r:id="rId10"/>
    <p:sldId id="348" r:id="rId11"/>
    <p:sldId id="356" r:id="rId12"/>
    <p:sldId id="359" r:id="rId13"/>
    <p:sldId id="363" r:id="rId14"/>
    <p:sldId id="361" r:id="rId15"/>
    <p:sldId id="362" r:id="rId16"/>
    <p:sldId id="355" r:id="rId17"/>
    <p:sldId id="364" r:id="rId18"/>
    <p:sldId id="35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eu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D3D9"/>
    <a:srgbClr val="81C9FF"/>
    <a:srgbClr val="F7A153"/>
    <a:srgbClr val="FFEAC1"/>
    <a:srgbClr val="A6B4C6"/>
    <a:srgbClr val="E97C30"/>
    <a:srgbClr val="5B9BD5"/>
    <a:srgbClr val="FFFFFF"/>
    <a:srgbClr val="A5A5A5"/>
    <a:srgbClr val="3494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6AEBC39-DD88-4FB8-B1D6-1093A41B177A}" v="848" dt="2023-05-22T19:35:29.688"/>
  </p1510:revLst>
</p1510:revInfo>
</file>

<file path=ppt/tableStyles.xml><?xml version="1.0" encoding="utf-8"?>
<a:tblStyleLst xmlns:a="http://schemas.openxmlformats.org/drawingml/2006/main" def="{BDBED569-4797-4DF1-A0F4-6AAB3CD982D8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65" autoAdjust="0"/>
    <p:restoredTop sz="93690" autoAdjust="0"/>
  </p:normalViewPr>
  <p:slideViewPr>
    <p:cSldViewPr>
      <p:cViewPr varScale="1">
        <p:scale>
          <a:sx n="70" d="100"/>
          <a:sy n="70" d="100"/>
        </p:scale>
        <p:origin x="448" y="64"/>
      </p:cViewPr>
      <p:guideLst/>
    </p:cSldViewPr>
  </p:slideViewPr>
  <p:outlineViewPr>
    <p:cViewPr>
      <p:scale>
        <a:sx n="33" d="100"/>
        <a:sy n="33" d="100"/>
      </p:scale>
      <p:origin x="0" y="-2082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2160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2.xml"/><Relationship Id="rId1" Type="http://schemas.microsoft.com/office/2011/relationships/chartStyle" Target="style2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3.xml"/><Relationship Id="rId1" Type="http://schemas.microsoft.com/office/2011/relationships/chartStyle" Target="style3.xml"/><Relationship Id="rId5" Type="http://schemas.openxmlformats.org/officeDocument/2006/relationships/chartUserShapes" Target="../drawings/drawing2.xml"/><Relationship Id="rId4" Type="http://schemas.openxmlformats.org/officeDocument/2006/relationships/oleObject" Target="Graphique%20dans%20Microsoft%20PowerPoint" TargetMode="Externa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3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4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002087684566279E-2"/>
          <c:y val="6.6985645933014357E-2"/>
          <c:w val="0.88139413645171649"/>
          <c:h val="0.827308643835788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'Charges 2016 2021'!$A$2</c:f>
              <c:strCache>
                <c:ptCount val="1"/>
                <c:pt idx="0">
                  <c:v>TOTAL CHARGES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'Charges 2016 2021'!$B$1:$H$1</c:f>
              <c:numCache>
                <c:formatCode>General</c:formatCode>
                <c:ptCount val="7"/>
                <c:pt idx="0">
                  <c:v>2016</c:v>
                </c:pt>
                <c:pt idx="1">
                  <c:v>2017</c:v>
                </c:pt>
                <c:pt idx="2">
                  <c:v>2018</c:v>
                </c:pt>
                <c:pt idx="3">
                  <c:v>2019</c:v>
                </c:pt>
                <c:pt idx="4">
                  <c:v>2020</c:v>
                </c:pt>
                <c:pt idx="5">
                  <c:v>2021</c:v>
                </c:pt>
                <c:pt idx="6">
                  <c:v>2022</c:v>
                </c:pt>
              </c:numCache>
            </c:numRef>
          </c:cat>
          <c:val>
            <c:numRef>
              <c:f>'Charges 2016 2021'!$B$2:$H$2</c:f>
              <c:numCache>
                <c:formatCode>#,##0</c:formatCode>
                <c:ptCount val="7"/>
                <c:pt idx="0">
                  <c:v>1254437</c:v>
                </c:pt>
                <c:pt idx="1">
                  <c:v>1230493</c:v>
                </c:pt>
                <c:pt idx="2">
                  <c:v>1282695</c:v>
                </c:pt>
                <c:pt idx="3">
                  <c:v>1298278</c:v>
                </c:pt>
                <c:pt idx="4">
                  <c:v>1282890</c:v>
                </c:pt>
                <c:pt idx="5">
                  <c:v>1329990</c:v>
                </c:pt>
                <c:pt idx="6">
                  <c:v>1517497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15-453B-B7CD-62ED98C71C6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400337695"/>
        <c:axId val="331340671"/>
      </c:barChart>
      <c:catAx>
        <c:axId val="4003376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rgbClr val="5B9BD5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331340671"/>
        <c:crosses val="autoZero"/>
        <c:auto val="1"/>
        <c:lblAlgn val="ctr"/>
        <c:lblOffset val="100"/>
        <c:noMultiLvlLbl val="0"/>
      </c:catAx>
      <c:valAx>
        <c:axId val="331340671"/>
        <c:scaling>
          <c:orientation val="minMax"/>
          <c:min val="8000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none"/>
        <c:minorTickMark val="none"/>
        <c:tickLblPos val="low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003376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'Charges détail 2020-2022 '!$B$51</c:f>
              <c:strCache>
                <c:ptCount val="1"/>
                <c:pt idx="0">
                  <c:v>REALISE  2022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1-683A-4484-8256-C96A8A8DDF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3-683A-4484-8256-C96A8A8DDF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5-683A-4484-8256-C96A8A8DDF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7-683A-4484-8256-C96A8A8DDF5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9-683A-4484-8256-C96A8A8DDF5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B-683A-4484-8256-C96A8A8DDF59}"/>
              </c:ext>
            </c:extLst>
          </c:dPt>
          <c:dLbls>
            <c:dLbl>
              <c:idx val="0"/>
              <c:layout>
                <c:manualLayout>
                  <c:x val="4.3760806418418577E-2"/>
                  <c:y val="-2.9835814920060964E-2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683A-4484-8256-C96A8A8DDF59}"/>
                </c:ext>
              </c:extLst>
            </c:dLbl>
            <c:dLbl>
              <c:idx val="1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3-683A-4484-8256-C96A8A8DDF59}"/>
                </c:ext>
              </c:extLst>
            </c:dLbl>
            <c:dLbl>
              <c:idx val="2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5-683A-4484-8256-C96A8A8DDF59}"/>
                </c:ext>
              </c:extLst>
            </c:dLbl>
            <c:dLbl>
              <c:idx val="3"/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rgbClr val="FF0000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7-683A-4484-8256-C96A8A8DDF59}"/>
                </c:ext>
              </c:extLst>
            </c:dLbl>
            <c:dLbl>
              <c:idx val="4"/>
              <c:layout>
                <c:manualLayout>
                  <c:x val="-0.13369272237196769"/>
                  <c:y val="4.0201005025125632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9-683A-4484-8256-C96A8A8DDF59}"/>
                </c:ext>
              </c:extLst>
            </c:dLbl>
            <c:dLbl>
              <c:idx val="5"/>
              <c:layout>
                <c:manualLayout>
                  <c:x val="9.5478123094731651E-2"/>
                  <c:y val="9.9452716400203218E-3"/>
                </c:manualLayout>
              </c:layout>
              <c:spPr>
                <a:solidFill>
                  <a:sysClr val="window" lastClr="FFFFFF"/>
                </a:solidFill>
                <a:ln>
                  <a:solidFill>
                    <a:srgbClr val="4472C4"/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600" b="1" i="0" u="none" strike="noStrike" kern="120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B-683A-4484-8256-C96A8A8DDF59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4472C4"/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'Charges détail 2020-2022 '!$A$52:$A$57</c:f>
              <c:strCache>
                <c:ptCount val="6"/>
                <c:pt idx="0">
                  <c:v>CHARGES COMMUNES</c:v>
                </c:pt>
                <c:pt idx="1">
                  <c:v>CHARGES APPARTEMENTS</c:v>
                </c:pt>
                <c:pt idx="2">
                  <c:v>BATIMENTS COMMERCES</c:v>
                </c:pt>
                <c:pt idx="3">
                  <c:v>CHAUFFAGE </c:v>
                </c:pt>
                <c:pt idx="4">
                  <c:v>CHARGES COMPTEURS</c:v>
                </c:pt>
                <c:pt idx="5">
                  <c:v>CHARGES PAR BATIMENTS</c:v>
                </c:pt>
              </c:strCache>
            </c:strRef>
          </c:cat>
          <c:val>
            <c:numRef>
              <c:f>'Charges détail 2020-2022 '!$B$52:$B$57</c:f>
              <c:numCache>
                <c:formatCode>#,##0</c:formatCode>
                <c:ptCount val="6"/>
                <c:pt idx="0">
                  <c:v>373504</c:v>
                </c:pt>
                <c:pt idx="1">
                  <c:v>385333</c:v>
                </c:pt>
                <c:pt idx="2" formatCode="General">
                  <c:v>1718</c:v>
                </c:pt>
                <c:pt idx="3">
                  <c:v>638126</c:v>
                </c:pt>
                <c:pt idx="4">
                  <c:v>17596</c:v>
                </c:pt>
                <c:pt idx="5">
                  <c:v>101220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683A-4484-8256-C96A8A8DDF59}"/>
            </c:ext>
          </c:extLst>
        </c:ser>
        <c:ser>
          <c:idx val="1"/>
          <c:order val="1"/>
          <c:tx>
            <c:strRef>
              <c:f>'Charges détail 2020-2022 '!$C$51</c:f>
              <c:strCache>
                <c:ptCount val="1"/>
                <c:pt idx="0">
                  <c:v>%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0E-683A-4484-8256-C96A8A8DDF59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0-683A-4484-8256-C96A8A8DDF59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2-683A-4484-8256-C96A8A8DDF59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4-683A-4484-8256-C96A8A8DDF59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6-683A-4484-8256-C96A8A8DDF59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88900" sx="102000" sy="102000" algn="ctr" rotWithShape="0">
                  <a:prstClr val="black">
                    <a:alpha val="10000"/>
                  </a:prstClr>
                </a:outerShdw>
              </a:effectLst>
              <a:scene3d>
                <a:camera prst="orthographicFront"/>
                <a:lightRig rig="threePt" dir="t"/>
              </a:scene3d>
              <a:sp3d>
                <a:bevelT w="127000" h="127000"/>
                <a:bevelB w="127000" h="127000"/>
              </a:sp3d>
            </c:spPr>
            <c:extLst>
              <c:ext xmlns:c16="http://schemas.microsoft.com/office/drawing/2014/chart" uri="{C3380CC4-5D6E-409C-BE32-E72D297353CC}">
                <c16:uniqueId val="{00000018-683A-4484-8256-C96A8A8DDF59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E-683A-4484-8256-C96A8A8DDF59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0-683A-4484-8256-C96A8A8DDF59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2-683A-4484-8256-C96A8A8DDF59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4-683A-4484-8256-C96A8A8DDF59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6-683A-4484-8256-C96A8A8DDF59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00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fr-FR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18-683A-4484-8256-C96A8A8DDF59}"/>
                </c:ext>
              </c:extLst>
            </c:dLbl>
            <c:spPr>
              <a:solidFill>
                <a:sysClr val="window" lastClr="FFFFFF"/>
              </a:solidFill>
              <a:ln>
                <a:solidFill>
                  <a:srgbClr val="ED7D31"/>
                </a:solidFill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val>
            <c:numRef>
              <c:f>'Charges détail 2020-2022 '!$C$52:$C$57</c:f>
              <c:numCache>
                <c:formatCode>0%</c:formatCode>
                <c:ptCount val="6"/>
                <c:pt idx="0">
                  <c:v>0.24613162332446126</c:v>
                </c:pt>
                <c:pt idx="1">
                  <c:v>0.25392669639544591</c:v>
                </c:pt>
                <c:pt idx="2">
                  <c:v>1.1321274440740244E-3</c:v>
                </c:pt>
                <c:pt idx="3">
                  <c:v>0.42051219870615891</c:v>
                </c:pt>
                <c:pt idx="4">
                  <c:v>1.1595410073298333E-2</c:v>
                </c:pt>
                <c:pt idx="5">
                  <c:v>6.670194405656156E-2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9-683A-4484-8256-C96A8A8DD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pie3D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8.8141015827637711E-2"/>
          <c:y val="7.3569768358020801E-2"/>
          <c:w val="0.87922028789370077"/>
          <c:h val="0.85114737630003168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'[Graphique dans Microsoft PowerPoint]Charges détail 2020-2022 '!$A$4</c:f>
              <c:strCache>
                <c:ptCount val="1"/>
                <c:pt idx="0">
                  <c:v>1- CHAUFFAGE (y c. ECS) 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PowerPoint]Charges détail 2020-2022 '!$B$3:$G$3</c:f>
              <c:strCache>
                <c:ptCount val="6"/>
                <c:pt idx="0">
                  <c:v>REALISE  2020</c:v>
                </c:pt>
                <c:pt idx="1">
                  <c:v>BUDGET 2021</c:v>
                </c:pt>
                <c:pt idx="2">
                  <c:v>REALISE  2021</c:v>
                </c:pt>
                <c:pt idx="3">
                  <c:v>BUDGET 2022</c:v>
                </c:pt>
                <c:pt idx="4">
                  <c:v>REALISE  2022</c:v>
                </c:pt>
                <c:pt idx="5">
                  <c:v>BUDGET 2023</c:v>
                </c:pt>
              </c:strCache>
            </c:strRef>
          </c:cat>
          <c:val>
            <c:numRef>
              <c:f>'[Graphique dans Microsoft PowerPoint]Charges détail 2020-2022 '!$B$4:$G$4</c:f>
              <c:numCache>
                <c:formatCode>#,##0</c:formatCode>
                <c:ptCount val="6"/>
                <c:pt idx="0">
                  <c:v>371596</c:v>
                </c:pt>
                <c:pt idx="1">
                  <c:v>379000</c:v>
                </c:pt>
                <c:pt idx="2">
                  <c:v>406322</c:v>
                </c:pt>
                <c:pt idx="3">
                  <c:v>527130</c:v>
                </c:pt>
                <c:pt idx="4">
                  <c:v>638126</c:v>
                </c:pt>
                <c:pt idx="5">
                  <c:v>933960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683-4400-8B29-096A2D765E1D}"/>
            </c:ext>
          </c:extLst>
        </c:ser>
        <c:ser>
          <c:idx val="1"/>
          <c:order val="1"/>
          <c:tx>
            <c:strRef>
              <c:f>'[Graphique dans Microsoft PowerPoint]Charges détail 2020-2022 '!$A$5</c:f>
              <c:strCache>
                <c:ptCount val="1"/>
                <c:pt idx="0">
                  <c:v>2- CHARGES COMMUNES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PowerPoint]Charges détail 2020-2022 '!$B$3:$G$3</c:f>
              <c:strCache>
                <c:ptCount val="6"/>
                <c:pt idx="0">
                  <c:v>REALISE  2020</c:v>
                </c:pt>
                <c:pt idx="1">
                  <c:v>BUDGET 2021</c:v>
                </c:pt>
                <c:pt idx="2">
                  <c:v>REALISE  2021</c:v>
                </c:pt>
                <c:pt idx="3">
                  <c:v>BUDGET 2022</c:v>
                </c:pt>
                <c:pt idx="4">
                  <c:v>REALISE  2022</c:v>
                </c:pt>
                <c:pt idx="5">
                  <c:v>BUDGET 2023</c:v>
                </c:pt>
              </c:strCache>
            </c:strRef>
          </c:cat>
          <c:val>
            <c:numRef>
              <c:f>'[Graphique dans Microsoft PowerPoint]Charges détail 2020-2022 '!$B$5:$G$5</c:f>
              <c:numCache>
                <c:formatCode>#,##0</c:formatCode>
                <c:ptCount val="6"/>
                <c:pt idx="0">
                  <c:v>403581</c:v>
                </c:pt>
                <c:pt idx="1">
                  <c:v>460570</c:v>
                </c:pt>
                <c:pt idx="2">
                  <c:v>394287</c:v>
                </c:pt>
                <c:pt idx="3">
                  <c:v>437210</c:v>
                </c:pt>
                <c:pt idx="4">
                  <c:v>373504</c:v>
                </c:pt>
                <c:pt idx="5">
                  <c:v>410775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683-4400-8B29-096A2D765E1D}"/>
            </c:ext>
          </c:extLst>
        </c:ser>
        <c:ser>
          <c:idx val="3"/>
          <c:order val="2"/>
          <c:tx>
            <c:strRef>
              <c:f>'[Graphique dans Microsoft PowerPoint]Charges détail 2020-2022 '!$A$6</c:f>
              <c:strCache>
                <c:ptCount val="1"/>
                <c:pt idx="0">
                  <c:v>3- CHARGES APPARTEMENTS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PowerPoint]Charges détail 2020-2022 '!$B$3:$G$3</c:f>
              <c:strCache>
                <c:ptCount val="6"/>
                <c:pt idx="0">
                  <c:v>REALISE  2020</c:v>
                </c:pt>
                <c:pt idx="1">
                  <c:v>BUDGET 2021</c:v>
                </c:pt>
                <c:pt idx="2">
                  <c:v>REALISE  2021</c:v>
                </c:pt>
                <c:pt idx="3">
                  <c:v>BUDGET 2022</c:v>
                </c:pt>
                <c:pt idx="4">
                  <c:v>REALISE  2022</c:v>
                </c:pt>
                <c:pt idx="5">
                  <c:v>BUDGET 2023</c:v>
                </c:pt>
              </c:strCache>
            </c:strRef>
          </c:cat>
          <c:val>
            <c:numRef>
              <c:f>'[Graphique dans Microsoft PowerPoint]Charges détail 2020-2022 '!$B$6:$G$6</c:f>
              <c:numCache>
                <c:formatCode>#,##0</c:formatCode>
                <c:ptCount val="6"/>
                <c:pt idx="0">
                  <c:v>391478</c:v>
                </c:pt>
                <c:pt idx="1">
                  <c:v>379425</c:v>
                </c:pt>
                <c:pt idx="2">
                  <c:v>402597</c:v>
                </c:pt>
                <c:pt idx="3">
                  <c:v>402420</c:v>
                </c:pt>
                <c:pt idx="4">
                  <c:v>385333</c:v>
                </c:pt>
                <c:pt idx="5">
                  <c:v>405055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683-4400-8B29-096A2D765E1D}"/>
            </c:ext>
          </c:extLst>
        </c:ser>
        <c:ser>
          <c:idx val="5"/>
          <c:order val="3"/>
          <c:tx>
            <c:strRef>
              <c:f>'[Graphique dans Microsoft PowerPoint]Charges détail 2020-2022 '!$A$7</c:f>
              <c:strCache>
                <c:ptCount val="1"/>
                <c:pt idx="0">
                  <c:v>4- CHARGES PAR BATIMENTS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5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PowerPoint]Charges détail 2020-2022 '!$B$3:$G$3</c:f>
              <c:strCache>
                <c:ptCount val="6"/>
                <c:pt idx="0">
                  <c:v>REALISE  2020</c:v>
                </c:pt>
                <c:pt idx="1">
                  <c:v>BUDGET 2021</c:v>
                </c:pt>
                <c:pt idx="2">
                  <c:v>REALISE  2021</c:v>
                </c:pt>
                <c:pt idx="3">
                  <c:v>BUDGET 2022</c:v>
                </c:pt>
                <c:pt idx="4">
                  <c:v>REALISE  2022</c:v>
                </c:pt>
                <c:pt idx="5">
                  <c:v>BUDGET 2023</c:v>
                </c:pt>
              </c:strCache>
            </c:strRef>
          </c:cat>
          <c:val>
            <c:numRef>
              <c:f>'[Graphique dans Microsoft PowerPoint]Charges détail 2020-2022 '!$B$7:$G$7</c:f>
              <c:numCache>
                <c:formatCode>#,##0</c:formatCode>
                <c:ptCount val="6"/>
                <c:pt idx="0">
                  <c:v>98871</c:v>
                </c:pt>
                <c:pt idx="1">
                  <c:v>96990</c:v>
                </c:pt>
                <c:pt idx="2">
                  <c:v>109026</c:v>
                </c:pt>
                <c:pt idx="3">
                  <c:v>125000</c:v>
                </c:pt>
                <c:pt idx="4">
                  <c:v>101220</c:v>
                </c:pt>
                <c:pt idx="5">
                  <c:v>138335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683-4400-8B29-096A2D765E1D}"/>
            </c:ext>
          </c:extLst>
        </c:ser>
        <c:ser>
          <c:idx val="4"/>
          <c:order val="4"/>
          <c:tx>
            <c:strRef>
              <c:f>'[Graphique dans Microsoft PowerPoint]Charges détail 2020-2022 '!$A$8</c:f>
              <c:strCache>
                <c:ptCount val="1"/>
                <c:pt idx="0">
                  <c:v>5- CHARGES COMPTEURS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3881790912120873E-2"/>
                  <c:y val="-1.250787897888442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1683-4400-8B29-096A2D765E1D}"/>
                </c:ext>
              </c:extLst>
            </c:dLbl>
            <c:dLbl>
              <c:idx val="1"/>
              <c:layout>
                <c:manualLayout>
                  <c:x val="6.5270525497166984E-2"/>
                  <c:y val="1.3967459817206772E-3"/>
                </c:manualLayout>
              </c:layout>
              <c:tx>
                <c:rich>
                  <a:bodyPr/>
                  <a:lstStyle/>
                  <a:p>
                    <a:r>
                      <a:rPr lang="en-US" dirty="0"/>
                      <a:t>16 970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4-1683-4400-8B29-096A2D765E1D}"/>
                </c:ext>
              </c:extLst>
            </c:dLbl>
            <c:dLbl>
              <c:idx val="2"/>
              <c:layout>
                <c:manualLayout>
                  <c:x val="7.2214198422397416E-2"/>
                  <c:y val="0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1683-4400-8B29-096A2D765E1D}"/>
                </c:ext>
              </c:extLst>
            </c:dLbl>
            <c:dLbl>
              <c:idx val="3"/>
              <c:layout>
                <c:manualLayout>
                  <c:x val="7.0825463837351402E-2"/>
                  <c:y val="1.27024897573274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683-4400-8B29-096A2D765E1D}"/>
                </c:ext>
              </c:extLst>
            </c:dLbl>
            <c:dLbl>
              <c:idx val="4"/>
              <c:layout>
                <c:manualLayout>
                  <c:x val="6.861234578485155E-2"/>
                  <c:y val="1.3967459817207689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683-4400-8B29-096A2D765E1D}"/>
                </c:ext>
              </c:extLst>
            </c:dLbl>
            <c:dLbl>
              <c:idx val="5"/>
              <c:layout>
                <c:manualLayout>
                  <c:x val="6.7788071666577729E-2"/>
                  <c:y val="2.631519855026788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683-4400-8B29-096A2D765E1D}"/>
                </c:ext>
              </c:extLst>
            </c:dLbl>
            <c:spPr>
              <a:solidFill>
                <a:srgbClr val="5B9BD5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PowerPoint]Charges détail 2020-2022 '!$B$3:$G$3</c:f>
              <c:strCache>
                <c:ptCount val="6"/>
                <c:pt idx="0">
                  <c:v>REALISE  2020</c:v>
                </c:pt>
                <c:pt idx="1">
                  <c:v>BUDGET 2021</c:v>
                </c:pt>
                <c:pt idx="2">
                  <c:v>REALISE  2021</c:v>
                </c:pt>
                <c:pt idx="3">
                  <c:v>BUDGET 2022</c:v>
                </c:pt>
                <c:pt idx="4">
                  <c:v>REALISE  2022</c:v>
                </c:pt>
                <c:pt idx="5">
                  <c:v>BUDGET 2023</c:v>
                </c:pt>
              </c:strCache>
            </c:strRef>
          </c:cat>
          <c:val>
            <c:numRef>
              <c:f>'[Graphique dans Microsoft PowerPoint]Charges détail 2020-2022 '!$B$8:$G$8</c:f>
              <c:numCache>
                <c:formatCode>General</c:formatCode>
                <c:ptCount val="6"/>
                <c:pt idx="0" formatCode="#,##0">
                  <c:v>16530</c:v>
                </c:pt>
                <c:pt idx="1">
                  <c:v>16970</c:v>
                </c:pt>
                <c:pt idx="2" formatCode="#,##0">
                  <c:v>16930</c:v>
                </c:pt>
                <c:pt idx="3">
                  <c:v>17000</c:v>
                </c:pt>
                <c:pt idx="4" formatCode="#,##0">
                  <c:v>17596</c:v>
                </c:pt>
                <c:pt idx="5">
                  <c:v>18265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1683-4400-8B29-096A2D765E1D}"/>
            </c:ext>
          </c:extLst>
        </c:ser>
        <c:ser>
          <c:idx val="2"/>
          <c:order val="5"/>
          <c:tx>
            <c:strRef>
              <c:f>'[Graphique dans Microsoft PowerPoint]Charges détail 2020-2022 '!$A$9</c:f>
              <c:strCache>
                <c:ptCount val="1"/>
                <c:pt idx="0">
                  <c:v>6- BATIMENTS COMMERCES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6.6659260082213082E-2"/>
                  <c:y val="-5.4742751339426458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683-4400-8B29-096A2D765E1D}"/>
                </c:ext>
              </c:extLst>
            </c:dLbl>
            <c:dLbl>
              <c:idx val="1"/>
              <c:layout>
                <c:manualLayout>
                  <c:x val="6.249305632707472E-2"/>
                  <c:y val="-4.2234872360542075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683-4400-8B29-096A2D765E1D}"/>
                </c:ext>
              </c:extLst>
            </c:dLbl>
            <c:dLbl>
              <c:idx val="2"/>
              <c:layout>
                <c:manualLayout>
                  <c:x val="6.5270525497166984E-2"/>
                  <c:y val="-4.473644815631898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683-4400-8B29-096A2D765E1D}"/>
                </c:ext>
              </c:extLst>
            </c:dLbl>
            <c:dLbl>
              <c:idx val="3"/>
              <c:layout>
                <c:manualLayout>
                  <c:x val="6.8047994667259193E-2"/>
                  <c:y val="-3.5932280176489174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1683-4400-8B29-096A2D765E1D}"/>
                </c:ext>
              </c:extLst>
            </c:dLbl>
            <c:dLbl>
              <c:idx val="4"/>
              <c:layout>
                <c:manualLayout>
                  <c:x val="6.3881790912120776E-2"/>
                  <c:y val="-4.353431295304128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1683-4400-8B29-096A2D765E1D}"/>
                </c:ext>
              </c:extLst>
            </c:dLbl>
            <c:dLbl>
              <c:idx val="5"/>
              <c:layout>
                <c:manualLayout>
                  <c:x val="6.5270525497166776E-2"/>
                  <c:y val="-2.4723841790104003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1683-4400-8B29-096A2D765E1D}"/>
                </c:ext>
              </c:extLst>
            </c:dLbl>
            <c:spPr>
              <a:solidFill>
                <a:srgbClr val="A5A5A5"/>
              </a:solidFill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'[Graphique dans Microsoft PowerPoint]Charges détail 2020-2022 '!$B$3:$G$3</c:f>
              <c:strCache>
                <c:ptCount val="6"/>
                <c:pt idx="0">
                  <c:v>REALISE  2020</c:v>
                </c:pt>
                <c:pt idx="1">
                  <c:v>BUDGET 2021</c:v>
                </c:pt>
                <c:pt idx="2">
                  <c:v>REALISE  2021</c:v>
                </c:pt>
                <c:pt idx="3">
                  <c:v>BUDGET 2022</c:v>
                </c:pt>
                <c:pt idx="4">
                  <c:v>REALISE  2022</c:v>
                </c:pt>
                <c:pt idx="5">
                  <c:v>BUDGET 2023</c:v>
                </c:pt>
              </c:strCache>
            </c:strRef>
          </c:cat>
          <c:val>
            <c:numRef>
              <c:f>'[Graphique dans Microsoft PowerPoint]Charges détail 2020-2022 '!$B$9:$G$9</c:f>
              <c:numCache>
                <c:formatCode>#,##0</c:formatCode>
                <c:ptCount val="6"/>
                <c:pt idx="0" formatCode="General">
                  <c:v>834</c:v>
                </c:pt>
                <c:pt idx="1">
                  <c:v>1400</c:v>
                </c:pt>
                <c:pt idx="2" formatCode="General">
                  <c:v>828</c:v>
                </c:pt>
                <c:pt idx="3">
                  <c:v>1100</c:v>
                </c:pt>
                <c:pt idx="4">
                  <c:v>1718</c:v>
                </c:pt>
                <c:pt idx="5">
                  <c:v>1100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1683-4400-8B29-096A2D765E1D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651317535"/>
        <c:axId val="560898223"/>
      </c:barChart>
      <c:catAx>
        <c:axId val="651317535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cap="all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60898223"/>
        <c:crosses val="autoZero"/>
        <c:auto val="1"/>
        <c:lblAlgn val="ctr"/>
        <c:lblOffset val="100"/>
        <c:noMultiLvlLbl val="0"/>
      </c:catAx>
      <c:valAx>
        <c:axId val="560898223"/>
        <c:scaling>
          <c:orientation val="minMax"/>
        </c:scaling>
        <c:delete val="1"/>
        <c:axPos val="l"/>
        <c:numFmt formatCode="#,##0" sourceLinked="1"/>
        <c:majorTickMark val="none"/>
        <c:minorTickMark val="none"/>
        <c:tickLblPos val="nextTo"/>
        <c:crossAx val="65131753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  <c:userShapes r:id="rId5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5.1060073946559578E-2"/>
          <c:y val="0.12028382219209069"/>
          <c:w val="0.93624535471376602"/>
          <c:h val="0.673806970596767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'Charges détail 2020-2022 '!$B$20</c:f>
              <c:strCache>
                <c:ptCount val="1"/>
                <c:pt idx="0">
                  <c:v>REALISE 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delete val="1"/>
          </c:dLbls>
          <c:cat>
            <c:strRef>
              <c:f>'Charges détail 2020-2022 '!$A$22:$A$29</c:f>
              <c:strCache>
                <c:ptCount val="8"/>
                <c:pt idx="0">
                  <c:v>Eau</c:v>
                </c:pt>
                <c:pt idx="1">
                  <c:v>Assurances </c:v>
                </c:pt>
                <c:pt idx="2">
                  <c:v>Espaces verts </c:v>
                </c:pt>
                <c:pt idx="3">
                  <c:v>Honoraires syndic</c:v>
                </c:pt>
                <c:pt idx="4">
                  <c:v>Autres postes / apurement comptes </c:v>
                </c:pt>
                <c:pt idx="5">
                  <c:v>EdF - éclair.ext. et cascades</c:v>
                </c:pt>
                <c:pt idx="6">
                  <c:v>Impôt foncier/ Taxe o.m.</c:v>
                </c:pt>
                <c:pt idx="7">
                  <c:v>Gros travaux</c:v>
                </c:pt>
              </c:strCache>
            </c:strRef>
          </c:cat>
          <c:val>
            <c:numRef>
              <c:f>'Charges détail 2020-2022 '!$B$22:$B$29</c:f>
              <c:numCache>
                <c:formatCode>#,##0</c:formatCode>
                <c:ptCount val="8"/>
                <c:pt idx="0">
                  <c:v>116780</c:v>
                </c:pt>
                <c:pt idx="1">
                  <c:v>66016</c:v>
                </c:pt>
                <c:pt idx="2">
                  <c:v>89630</c:v>
                </c:pt>
                <c:pt idx="3">
                  <c:v>60756</c:v>
                </c:pt>
                <c:pt idx="4">
                  <c:v>39354</c:v>
                </c:pt>
                <c:pt idx="5">
                  <c:v>11992</c:v>
                </c:pt>
                <c:pt idx="6">
                  <c:v>12225</c:v>
                </c:pt>
                <c:pt idx="7">
                  <c:v>6828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615-41D7-B65D-857AD48E9884}"/>
            </c:ext>
          </c:extLst>
        </c:ser>
        <c:ser>
          <c:idx val="1"/>
          <c:order val="1"/>
          <c:tx>
            <c:strRef>
              <c:f>'Charges détail 2020-2022 '!$C$20</c:f>
              <c:strCache>
                <c:ptCount val="1"/>
                <c:pt idx="0">
                  <c:v>REALISE  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B615-41D7-B65D-857AD48E9884}"/>
              </c:ext>
            </c:extLst>
          </c:dPt>
          <c:dLbls>
            <c:delete val="1"/>
          </c:dLbls>
          <c:cat>
            <c:strRef>
              <c:f>'Charges détail 2020-2022 '!$A$22:$A$29</c:f>
              <c:strCache>
                <c:ptCount val="8"/>
                <c:pt idx="0">
                  <c:v>Eau</c:v>
                </c:pt>
                <c:pt idx="1">
                  <c:v>Assurances </c:v>
                </c:pt>
                <c:pt idx="2">
                  <c:v>Espaces verts </c:v>
                </c:pt>
                <c:pt idx="3">
                  <c:v>Honoraires syndic</c:v>
                </c:pt>
                <c:pt idx="4">
                  <c:v>Autres postes / apurement comptes </c:v>
                </c:pt>
                <c:pt idx="5">
                  <c:v>EdF - éclair.ext. et cascades</c:v>
                </c:pt>
                <c:pt idx="6">
                  <c:v>Impôt foncier/ Taxe o.m.</c:v>
                </c:pt>
                <c:pt idx="7">
                  <c:v>Gros travaux</c:v>
                </c:pt>
              </c:strCache>
            </c:strRef>
          </c:cat>
          <c:val>
            <c:numRef>
              <c:f>'Charges détail 2020-2022 '!$C$22:$C$29</c:f>
              <c:numCache>
                <c:formatCode>#,##0</c:formatCode>
                <c:ptCount val="8"/>
                <c:pt idx="0">
                  <c:v>107554</c:v>
                </c:pt>
                <c:pt idx="1">
                  <c:v>66784</c:v>
                </c:pt>
                <c:pt idx="2">
                  <c:v>92809</c:v>
                </c:pt>
                <c:pt idx="3">
                  <c:v>61668</c:v>
                </c:pt>
                <c:pt idx="4">
                  <c:v>40444</c:v>
                </c:pt>
                <c:pt idx="5">
                  <c:v>12722</c:v>
                </c:pt>
                <c:pt idx="6">
                  <c:v>12306</c:v>
                </c:pt>
                <c:pt idx="7">
                  <c:v>49606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615-41D7-B65D-857AD48E9884}"/>
            </c:ext>
          </c:extLst>
        </c:ser>
        <c:ser>
          <c:idx val="2"/>
          <c:order val="2"/>
          <c:tx>
            <c:strRef>
              <c:f>'Charges détail 2020-2022 '!$D$20</c:f>
              <c:strCache>
                <c:ptCount val="1"/>
                <c:pt idx="0">
                  <c:v>REALISE 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4"/>
              <c:layout>
                <c:manualLayout>
                  <c:x val="-2.4188983384644453E-3"/>
                  <c:y val="-1.03486602151869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B615-41D7-B65D-857AD48E9884}"/>
                </c:ext>
              </c:extLst>
            </c:dLbl>
            <c:dLbl>
              <c:idx val="5"/>
              <c:layout>
                <c:manualLayout>
                  <c:x val="8.4629497950647157E-17"/>
                  <c:y val="-3.36331456993576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B615-41D7-B65D-857AD48E9884}"/>
                </c:ext>
              </c:extLst>
            </c:dLbl>
            <c:dLbl>
              <c:idx val="6"/>
              <c:layout>
                <c:manualLayout>
                  <c:x val="-7.7552290366010752E-3"/>
                  <c:y val="-2.5871650537967359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B615-41D7-B65D-857AD48E9884}"/>
                </c:ext>
              </c:extLst>
            </c:dLbl>
            <c:dLbl>
              <c:idx val="7"/>
              <c:layout>
                <c:manualLayout>
                  <c:x val="1.330394086155445E-2"/>
                  <c:y val="-1.29358252689836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B615-41D7-B65D-857AD48E98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'Charges détail 2020-2022 '!$A$22:$A$29</c:f>
              <c:strCache>
                <c:ptCount val="8"/>
                <c:pt idx="0">
                  <c:v>Eau</c:v>
                </c:pt>
                <c:pt idx="1">
                  <c:v>Assurances </c:v>
                </c:pt>
                <c:pt idx="2">
                  <c:v>Espaces verts </c:v>
                </c:pt>
                <c:pt idx="3">
                  <c:v>Honoraires syndic</c:v>
                </c:pt>
                <c:pt idx="4">
                  <c:v>Autres postes / apurement comptes </c:v>
                </c:pt>
                <c:pt idx="5">
                  <c:v>EdF - éclair.ext. et cascades</c:v>
                </c:pt>
                <c:pt idx="6">
                  <c:v>Impôt foncier/ Taxe o.m.</c:v>
                </c:pt>
                <c:pt idx="7">
                  <c:v>Gros travaux</c:v>
                </c:pt>
              </c:strCache>
            </c:strRef>
          </c:cat>
          <c:val>
            <c:numRef>
              <c:f>'Charges détail 2020-2022 '!$D$22:$D$29</c:f>
              <c:numCache>
                <c:formatCode>#,##0</c:formatCode>
                <c:ptCount val="8"/>
                <c:pt idx="0">
                  <c:v>105022</c:v>
                </c:pt>
                <c:pt idx="1">
                  <c:v>70082</c:v>
                </c:pt>
                <c:pt idx="2">
                  <c:v>61653</c:v>
                </c:pt>
                <c:pt idx="3">
                  <c:v>64628</c:v>
                </c:pt>
                <c:pt idx="4">
                  <c:v>47006</c:v>
                </c:pt>
                <c:pt idx="5">
                  <c:v>2528</c:v>
                </c:pt>
                <c:pt idx="6">
                  <c:v>12702</c:v>
                </c:pt>
                <c:pt idx="7">
                  <c:v>9883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615-41D7-B65D-857AD48E9884}"/>
            </c:ext>
          </c:extLst>
        </c:ser>
        <c:ser>
          <c:idx val="3"/>
          <c:order val="3"/>
          <c:tx>
            <c:strRef>
              <c:f>'Charges détail 2020-2022 '!$E$20</c:f>
              <c:strCache>
                <c:ptCount val="1"/>
                <c:pt idx="0">
                  <c:v>BUDGET 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3"/>
              <c:layout>
                <c:manualLayout>
                  <c:x val="-4.8377966769288907E-3"/>
                  <c:y val="-1.81101553765771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615-41D7-B65D-857AD48E9884}"/>
                </c:ext>
              </c:extLst>
            </c:dLbl>
            <c:dLbl>
              <c:idx val="4"/>
              <c:layout>
                <c:manualLayout>
                  <c:x val="2.4188983384644453E-3"/>
                  <c:y val="7.761495161390207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B615-41D7-B65D-857AD48E9884}"/>
                </c:ext>
              </c:extLst>
            </c:dLbl>
            <c:dLbl>
              <c:idx val="5"/>
              <c:layout>
                <c:manualLayout>
                  <c:x val="-3.4621558199113638E-3"/>
                  <c:y val="-1.552299032278051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B615-41D7-B65D-857AD48E9884}"/>
                </c:ext>
              </c:extLst>
            </c:dLbl>
            <c:dLbl>
              <c:idx val="6"/>
              <c:layout>
                <c:manualLayout>
                  <c:x val="1.693230458538441E-2"/>
                  <c:y val="-2.06973204303739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B615-41D7-B65D-857AD48E988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'Charges détail 2020-2022 '!$A$22:$A$29</c:f>
              <c:strCache>
                <c:ptCount val="8"/>
                <c:pt idx="0">
                  <c:v>Eau</c:v>
                </c:pt>
                <c:pt idx="1">
                  <c:v>Assurances </c:v>
                </c:pt>
                <c:pt idx="2">
                  <c:v>Espaces verts </c:v>
                </c:pt>
                <c:pt idx="3">
                  <c:v>Honoraires syndic</c:v>
                </c:pt>
                <c:pt idx="4">
                  <c:v>Autres postes / apurement comptes </c:v>
                </c:pt>
                <c:pt idx="5">
                  <c:v>EdF - éclair.ext. et cascades</c:v>
                </c:pt>
                <c:pt idx="6">
                  <c:v>Impôt foncier/ Taxe o.m.</c:v>
                </c:pt>
                <c:pt idx="7">
                  <c:v>Gros travaux</c:v>
                </c:pt>
              </c:strCache>
            </c:strRef>
          </c:cat>
          <c:val>
            <c:numRef>
              <c:f>'Charges détail 2020-2022 '!$E$22:$E$29</c:f>
              <c:numCache>
                <c:formatCode>#,##0</c:formatCode>
                <c:ptCount val="8"/>
                <c:pt idx="0">
                  <c:v>120000</c:v>
                </c:pt>
                <c:pt idx="1">
                  <c:v>75900</c:v>
                </c:pt>
                <c:pt idx="2">
                  <c:v>74800</c:v>
                </c:pt>
                <c:pt idx="3">
                  <c:v>67215</c:v>
                </c:pt>
                <c:pt idx="4">
                  <c:v>43740</c:v>
                </c:pt>
                <c:pt idx="5">
                  <c:v>14000</c:v>
                </c:pt>
                <c:pt idx="6">
                  <c:v>13100</c:v>
                </c:pt>
                <c:pt idx="7">
                  <c:v>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B615-41D7-B65D-857AD48E9884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axId val="734433727"/>
        <c:axId val="684308415"/>
      </c:barChart>
      <c:catAx>
        <c:axId val="734433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84308415"/>
        <c:crosses val="autoZero"/>
        <c:auto val="1"/>
        <c:lblAlgn val="ctr"/>
        <c:lblOffset val="100"/>
        <c:noMultiLvlLbl val="0"/>
      </c:catAx>
      <c:valAx>
        <c:axId val="684308415"/>
        <c:scaling>
          <c:orientation val="minMax"/>
        </c:scaling>
        <c:delete val="0"/>
        <c:axPos val="l"/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734433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576721191228769"/>
          <c:y val="0.93688613552679922"/>
          <c:w val="0.59233160655661432"/>
          <c:h val="6.311386447320079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'Charges détail 2020-2022 '!$B$35</c:f>
              <c:strCache>
                <c:ptCount val="1"/>
                <c:pt idx="0">
                  <c:v>REALISE 2020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'Charges détail 2020-2022 '!$A$37:$A$40</c:f>
              <c:strCache>
                <c:ptCount val="4"/>
                <c:pt idx="0">
                  <c:v>Gardiens (salaires +charges)</c:v>
                </c:pt>
                <c:pt idx="1">
                  <c:v>Solipropre </c:v>
                </c:pt>
                <c:pt idx="2">
                  <c:v>Contrats extérieurs autres</c:v>
                </c:pt>
                <c:pt idx="3">
                  <c:v>Autres postes</c:v>
                </c:pt>
              </c:strCache>
            </c:strRef>
          </c:cat>
          <c:val>
            <c:numRef>
              <c:f>'Charges détail 2020-2022 '!$B$37:$B$40</c:f>
              <c:numCache>
                <c:formatCode>#,##0</c:formatCode>
                <c:ptCount val="4"/>
                <c:pt idx="0">
                  <c:v>314896</c:v>
                </c:pt>
                <c:pt idx="1">
                  <c:v>42647</c:v>
                </c:pt>
                <c:pt idx="2">
                  <c:v>11988</c:v>
                </c:pt>
                <c:pt idx="3">
                  <c:v>21947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62-46A6-878E-BE21909B7715}"/>
            </c:ext>
          </c:extLst>
        </c:ser>
        <c:ser>
          <c:idx val="1"/>
          <c:order val="1"/>
          <c:tx>
            <c:strRef>
              <c:f>'Charges détail 2020-2022 '!$C$35</c:f>
              <c:strCache>
                <c:ptCount val="1"/>
                <c:pt idx="0">
                  <c:v>REALISE  2021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3.695683414909968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B62-46A6-878E-BE21909B7715}"/>
                </c:ext>
              </c:extLst>
            </c:dLbl>
            <c:dLbl>
              <c:idx val="2"/>
              <c:layout>
                <c:manualLayout>
                  <c:x val="-1.2001039082092494E-3"/>
                  <c:y val="-4.54853343373535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CB62-46A6-878E-BE21909B77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'Charges détail 2020-2022 '!$A$37:$A$40</c:f>
              <c:strCache>
                <c:ptCount val="4"/>
                <c:pt idx="0">
                  <c:v>Gardiens (salaires +charges)</c:v>
                </c:pt>
                <c:pt idx="1">
                  <c:v>Solipropre </c:v>
                </c:pt>
                <c:pt idx="2">
                  <c:v>Contrats extérieurs autres</c:v>
                </c:pt>
                <c:pt idx="3">
                  <c:v>Autres postes</c:v>
                </c:pt>
              </c:strCache>
            </c:strRef>
          </c:cat>
          <c:val>
            <c:numRef>
              <c:f>'Charges détail 2020-2022 '!$C$37:$C$40</c:f>
              <c:numCache>
                <c:formatCode>#,##0</c:formatCode>
                <c:ptCount val="4"/>
                <c:pt idx="0">
                  <c:v>319456</c:v>
                </c:pt>
                <c:pt idx="1">
                  <c:v>25254</c:v>
                </c:pt>
                <c:pt idx="2">
                  <c:v>18600</c:v>
                </c:pt>
                <c:pt idx="3">
                  <c:v>39287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62-46A6-878E-BE21909B7715}"/>
            </c:ext>
          </c:extLst>
        </c:ser>
        <c:ser>
          <c:idx val="2"/>
          <c:order val="2"/>
          <c:tx>
            <c:strRef>
              <c:f>'Charges détail 2020-2022 '!$D$35</c:f>
              <c:strCache>
                <c:ptCount val="1"/>
                <c:pt idx="0">
                  <c:v>REALISE 2022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-1.2001039082092494E-3"/>
                  <c:y val="-1.421416698042295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B62-46A6-878E-BE21909B7715}"/>
                </c:ext>
              </c:extLst>
            </c:dLbl>
            <c:dLbl>
              <c:idx val="3"/>
              <c:layout>
                <c:manualLayout>
                  <c:x val="0"/>
                  <c:y val="-1.705700037650764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CB62-46A6-878E-BE21909B77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'Charges détail 2020-2022 '!$A$37:$A$40</c:f>
              <c:strCache>
                <c:ptCount val="4"/>
                <c:pt idx="0">
                  <c:v>Gardiens (salaires +charges)</c:v>
                </c:pt>
                <c:pt idx="1">
                  <c:v>Solipropre </c:v>
                </c:pt>
                <c:pt idx="2">
                  <c:v>Contrats extérieurs autres</c:v>
                </c:pt>
                <c:pt idx="3">
                  <c:v>Autres postes</c:v>
                </c:pt>
              </c:strCache>
            </c:strRef>
          </c:cat>
          <c:val>
            <c:numRef>
              <c:f>'Charges détail 2020-2022 '!$D$37:$D$40</c:f>
              <c:numCache>
                <c:formatCode>#,##0</c:formatCode>
                <c:ptCount val="4"/>
                <c:pt idx="0">
                  <c:v>314183</c:v>
                </c:pt>
                <c:pt idx="1">
                  <c:v>34881</c:v>
                </c:pt>
                <c:pt idx="2">
                  <c:v>16866</c:v>
                </c:pt>
                <c:pt idx="3">
                  <c:v>19403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B62-46A6-878E-BE21909B7715}"/>
            </c:ext>
          </c:extLst>
        </c:ser>
        <c:ser>
          <c:idx val="3"/>
          <c:order val="3"/>
          <c:tx>
            <c:strRef>
              <c:f>'Charges détail 2020-2022 '!$E$35</c:f>
              <c:strCache>
                <c:ptCount val="1"/>
                <c:pt idx="0">
                  <c:v>BUDGET 2023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dLbl>
              <c:idx val="1"/>
              <c:layout>
                <c:manualLayout>
                  <c:x val="1.2001039082091614E-3"/>
                  <c:y val="-3.12711673569304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CB62-46A6-878E-BE21909B7715}"/>
                </c:ext>
              </c:extLst>
            </c:dLbl>
            <c:dLbl>
              <c:idx val="2"/>
              <c:layout>
                <c:manualLayout>
                  <c:x val="0"/>
                  <c:y val="-1.989983377259213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CB62-46A6-878E-BE21909B771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'Charges détail 2020-2022 '!$A$37:$A$40</c:f>
              <c:strCache>
                <c:ptCount val="4"/>
                <c:pt idx="0">
                  <c:v>Gardiens (salaires +charges)</c:v>
                </c:pt>
                <c:pt idx="1">
                  <c:v>Solipropre </c:v>
                </c:pt>
                <c:pt idx="2">
                  <c:v>Contrats extérieurs autres</c:v>
                </c:pt>
                <c:pt idx="3">
                  <c:v>Autres postes</c:v>
                </c:pt>
              </c:strCache>
            </c:strRef>
          </c:cat>
          <c:val>
            <c:numRef>
              <c:f>'Charges détail 2020-2022 '!$E$37:$E$40</c:f>
              <c:numCache>
                <c:formatCode>#,##0</c:formatCode>
                <c:ptCount val="4"/>
                <c:pt idx="0">
                  <c:v>335000</c:v>
                </c:pt>
                <c:pt idx="1">
                  <c:v>36000</c:v>
                </c:pt>
                <c:pt idx="2">
                  <c:v>17555</c:v>
                </c:pt>
                <c:pt idx="3">
                  <c:v>16500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B62-46A6-878E-BE21909B771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2327423"/>
        <c:axId val="559487183"/>
      </c:barChart>
      <c:catAx>
        <c:axId val="6523274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559487183"/>
        <c:crosses val="autoZero"/>
        <c:auto val="1"/>
        <c:lblAlgn val="ctr"/>
        <c:lblOffset val="100"/>
        <c:noMultiLvlLbl val="0"/>
      </c:catAx>
      <c:valAx>
        <c:axId val="5594871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65232742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4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'Charges détail 2020-2022 '!$A$71</c:f>
              <c:strCache>
                <c:ptCount val="1"/>
                <c:pt idx="0">
                  <c:v>CHARGES CHAUFFAGE  (y c.ECS)</c:v>
                </c:pt>
              </c:strCache>
            </c:strRef>
          </c:tx>
          <c:spPr>
            <a:solidFill>
              <a:schemeClr val="accent2">
                <a:alpha val="7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'Charges détail 2020-2022 '!$B$70:$F$70</c:f>
              <c:strCache>
                <c:ptCount val="5"/>
                <c:pt idx="0">
                  <c:v>REALISE 2019</c:v>
                </c:pt>
                <c:pt idx="1">
                  <c:v>REALISE  2020</c:v>
                </c:pt>
                <c:pt idx="2">
                  <c:v>REALISE 2021</c:v>
                </c:pt>
                <c:pt idx="3">
                  <c:v>REALISE 2022</c:v>
                </c:pt>
                <c:pt idx="4">
                  <c:v>BUDGET 2023</c:v>
                </c:pt>
              </c:strCache>
            </c:strRef>
          </c:cat>
          <c:val>
            <c:numRef>
              <c:f>'Charges détail 2020-2022 '!$B$71:$F$71</c:f>
              <c:numCache>
                <c:formatCode>#,##0</c:formatCode>
                <c:ptCount val="5"/>
                <c:pt idx="0">
                  <c:v>372590</c:v>
                </c:pt>
                <c:pt idx="1">
                  <c:v>371596</c:v>
                </c:pt>
                <c:pt idx="2">
                  <c:v>406322</c:v>
                </c:pt>
                <c:pt idx="3">
                  <c:v>638126</c:v>
                </c:pt>
                <c:pt idx="4">
                  <c:v>933960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A7-4E97-AA73-A66D78927A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25"/>
        <c:axId val="832718992"/>
        <c:axId val="832721488"/>
      </c:barChart>
      <c:catAx>
        <c:axId val="83271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587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cap="none" spc="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2721488"/>
        <c:crosses val="autoZero"/>
        <c:auto val="1"/>
        <c:lblAlgn val="ctr"/>
        <c:lblOffset val="100"/>
        <c:noMultiLvlLbl val="0"/>
      </c:catAx>
      <c:valAx>
        <c:axId val="832721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5000"/>
                  <a:lumOff val="9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1" i="0" u="none" strike="noStrike" kern="1200" spc="2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32718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1200"/>
      </a:pPr>
      <a:endParaRPr lang="fr-FR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'[Evolution des charges 2016 2022 budget 2023.xlsx]Poste chauffage détails'!$A$39</c:f>
              <c:strCache>
                <c:ptCount val="1"/>
                <c:pt idx="0">
                  <c:v>TOTAL POSTE CHAUFFAGE</c:v>
                </c:pt>
              </c:strCache>
            </c:strRef>
          </c:tx>
          <c:spPr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dLbl>
              <c:idx val="3"/>
              <c:layout>
                <c:manualLayout>
                  <c:x val="-1.6268677600033933E-16"/>
                  <c:y val="1.2162849638830405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2280-4B4D-889E-01D33BBD1243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trendline>
            <c:spPr>
              <a:ln w="19050" cap="rnd">
                <a:solidFill>
                  <a:schemeClr val="accent1"/>
                </a:solidFill>
              </a:ln>
              <a:effectLst/>
            </c:spPr>
            <c:trendlineType val="linear"/>
            <c:dispRSqr val="0"/>
            <c:dispEq val="0"/>
          </c:trendline>
          <c:cat>
            <c:strRef>
              <c:f>'[Evolution des charges 2016 2022 budget 2023.xlsx]Poste chauffage détails'!$B$38:$E$38</c:f>
              <c:strCache>
                <c:ptCount val="4"/>
                <c:pt idx="1">
                  <c:v>REALISE 2021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détails'!$B$39:$E$39</c:f>
              <c:numCache>
                <c:formatCode>#,##0</c:formatCode>
                <c:ptCount val="4"/>
                <c:pt idx="1">
                  <c:v>406322</c:v>
                </c:pt>
                <c:pt idx="2">
                  <c:v>638126</c:v>
                </c:pt>
                <c:pt idx="3">
                  <c:v>933960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280-4B4D-889E-01D33BBD1243}"/>
            </c:ext>
          </c:extLst>
        </c:ser>
        <c:ser>
          <c:idx val="1"/>
          <c:order val="1"/>
          <c:tx>
            <c:strRef>
              <c:f>'[Evolution des charges 2016 2022 budget 2023.xlsx]Poste chauffage détails'!$A$40</c:f>
              <c:strCache>
                <c:ptCount val="1"/>
                <c:pt idx="0">
                  <c:v>DONT Eau chaude sanitaire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tint val="100000"/>
                    <a:shade val="85000"/>
                    <a:satMod val="100000"/>
                    <a:lumMod val="100000"/>
                  </a:schemeClr>
                </a:gs>
                <a:gs pos="100000">
                  <a:schemeClr val="accent2">
                    <a:tint val="90000"/>
                    <a:shade val="100000"/>
                    <a:satMod val="150000"/>
                    <a:lumMod val="100000"/>
                  </a:schemeClr>
                </a:gs>
              </a:gsLst>
              <a:path path="circle">
                <a:fillToRect l="100000" t="100000" r="100000" b="100000"/>
              </a:path>
            </a:gra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Lbls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détails'!$B$38:$E$38</c:f>
              <c:strCache>
                <c:ptCount val="4"/>
                <c:pt idx="1">
                  <c:v>REALISE 2021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détails'!$B$40:$E$40</c:f>
              <c:numCache>
                <c:formatCode>#,##0</c:formatCode>
                <c:ptCount val="4"/>
                <c:pt idx="1">
                  <c:v>72315</c:v>
                </c:pt>
                <c:pt idx="2">
                  <c:v>104320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280-4B4D-889E-01D33BBD1243}"/>
            </c:ext>
          </c:extLst>
        </c:ser>
        <c:ser>
          <c:idx val="2"/>
          <c:order val="2"/>
          <c:tx>
            <c:strRef>
              <c:f>'[Evolution des charges 2016 2022 budget 2023.xlsx]Poste chauffage détails'!$A$41</c:f>
              <c:strCache>
                <c:ptCount val="1"/>
                <c:pt idx="0">
                  <c:v>Total des dépenses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>
              <a:outerShdw blurRad="76200" dist="25400" dir="5400000" algn="ctr" rotWithShape="0">
                <a:srgbClr val="000000">
                  <a:alpha val="60000"/>
                </a:srgbClr>
              </a:outerShdw>
            </a:effectLst>
            <a:scene3d>
              <a:camera prst="orthographicFront">
                <a:rot lat="0" lon="0" rev="0"/>
              </a:camera>
              <a:lightRig rig="flat" dir="t">
                <a:rot lat="0" lon="0" rev="3600000"/>
              </a:lightRig>
            </a:scene3d>
            <a:sp3d contourW="12700" prstMaterial="flat">
              <a:bevelT w="38100" h="44450" prst="angle"/>
              <a:contourClr>
                <a:scrgbClr r="0" g="0" b="0">
                  <a:shade val="35000"/>
                  <a:satMod val="160000"/>
                </a:scrgbClr>
              </a:contourClr>
            </a:sp3d>
          </c:spPr>
          <c:invertIfNegative val="0"/>
          <c:dPt>
            <c:idx val="3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>
                <a:outerShdw blurRad="76200" dist="25400" dir="5400000" algn="ctr" rotWithShape="0">
                  <a:srgbClr val="000000">
                    <a:alpha val="6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flat" dir="t">
                  <a:rot lat="0" lon="0" rev="3600000"/>
                </a:lightRig>
              </a:scene3d>
              <a:sp3d contourW="12700" prstMaterial="flat">
                <a:bevelT w="38100" h="44450" prst="angle"/>
                <a:contourClr>
                  <a:scrgbClr r="0" g="0" b="0">
                    <a:shade val="35000"/>
                    <a:satMod val="160000"/>
                  </a:scrgbClr>
                </a:contourClr>
              </a:sp3d>
            </c:spPr>
            <c:extLst>
              <c:ext xmlns:c16="http://schemas.microsoft.com/office/drawing/2014/chart" uri="{C3380CC4-5D6E-409C-BE32-E72D297353CC}">
                <c16:uniqueId val="{00000004-2280-4B4D-889E-01D33BBD1243}"/>
              </c:ext>
            </c:extLst>
          </c:dPt>
          <c:dLbls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eparator> </c:separator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détails'!$B$38:$E$38</c:f>
              <c:strCache>
                <c:ptCount val="4"/>
                <c:pt idx="1">
                  <c:v>REALISE 2021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détails'!$B$41:$E$41</c:f>
              <c:numCache>
                <c:formatCode>General</c:formatCode>
                <c:ptCount val="4"/>
                <c:pt idx="1">
                  <c:v>1329990</c:v>
                </c:pt>
                <c:pt idx="2">
                  <c:v>1517497</c:v>
                </c:pt>
                <c:pt idx="3">
                  <c:v>1907490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280-4B4D-889E-01D33BBD1243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00"/>
        <c:overlap val="-24"/>
        <c:axId val="1016634191"/>
        <c:axId val="1016627535"/>
      </c:barChart>
      <c:catAx>
        <c:axId val="101663419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16627535"/>
        <c:crosses val="autoZero"/>
        <c:auto val="1"/>
        <c:lblAlgn val="ctr"/>
        <c:lblOffset val="100"/>
        <c:noMultiLvlLbl val="0"/>
      </c:catAx>
      <c:valAx>
        <c:axId val="1016627535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none"/>
        <c:minorTickMark val="none"/>
        <c:tickLblPos val="nextTo"/>
        <c:crossAx val="101663419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'[Evolution des charges 2016 2022 budget 2023.xlsx]Poste chauffage détails'!$A$50</c:f>
              <c:strCache>
                <c:ptCount val="1"/>
                <c:pt idx="0">
                  <c:v>Combustible 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détails'!$B$49:$E$49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détails'!$B$50:$E$50</c:f>
              <c:numCache>
                <c:formatCode>#,##0</c:formatCode>
                <c:ptCount val="4"/>
                <c:pt idx="0">
                  <c:v>302376</c:v>
                </c:pt>
                <c:pt idx="1">
                  <c:v>420000</c:v>
                </c:pt>
                <c:pt idx="2">
                  <c:v>533097</c:v>
                </c:pt>
                <c:pt idx="3">
                  <c:v>841590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98-4817-ADF3-A952A8325E01}"/>
            </c:ext>
          </c:extLst>
        </c:ser>
        <c:ser>
          <c:idx val="1"/>
          <c:order val="1"/>
          <c:tx>
            <c:strRef>
              <c:f>'[Evolution des charges 2016 2022 budget 2023.xlsx]Poste chauffage détails'!$A$51</c:f>
              <c:strCache>
                <c:ptCount val="1"/>
                <c:pt idx="0">
                  <c:v>Total dépenses hors combustible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2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détails'!$B$49:$E$49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détails'!$B$51:$E$51</c:f>
              <c:numCache>
                <c:formatCode>#,##0</c:formatCode>
                <c:ptCount val="4"/>
                <c:pt idx="0">
                  <c:v>103946</c:v>
                </c:pt>
                <c:pt idx="1">
                  <c:v>107130</c:v>
                </c:pt>
                <c:pt idx="2">
                  <c:v>105029</c:v>
                </c:pt>
                <c:pt idx="3">
                  <c:v>83270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698-4817-ADF3-A952A8325E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219"/>
        <c:axId val="820306655"/>
        <c:axId val="820309983"/>
      </c:barChart>
      <c:lineChart>
        <c:grouping val="standard"/>
        <c:varyColors val="0"/>
        <c:ser>
          <c:idx val="2"/>
          <c:order val="2"/>
          <c:tx>
            <c:strRef>
              <c:f>'[Evolution des charges 2016 2022 budget 2023.xlsx]Poste chauffage détails'!$A$52</c:f>
              <c:strCache>
                <c:ptCount val="1"/>
                <c:pt idx="0">
                  <c:v>TOTAL POSTE CHAUFFAGE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3.2966222859972982E-3"/>
                  <c:y val="1.639344262295082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698-4817-ADF3-A952A8325E01}"/>
                </c:ext>
              </c:extLst>
            </c:dLbl>
            <c:dLbl>
              <c:idx val="1"/>
              <c:layout>
                <c:manualLayout>
                  <c:x val="1.648311142998643E-2"/>
                  <c:y val="1.092896174863382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3698-4817-ADF3-A952A8325E01}"/>
                </c:ext>
              </c:extLst>
            </c:dLbl>
            <c:dLbl>
              <c:idx val="3"/>
              <c:layout>
                <c:manualLayout>
                  <c:x val="1.7815419701233584E-2"/>
                  <c:y val="1.366120218579234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3698-4817-ADF3-A952A8325E01}"/>
                </c:ext>
              </c:extLst>
            </c:dLbl>
            <c:numFmt formatCode="#,##0\ &quot;€&quot;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détails'!$B$49:$E$49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détails'!$B$52:$E$52</c:f>
              <c:numCache>
                <c:formatCode>#,##0</c:formatCode>
                <c:ptCount val="4"/>
                <c:pt idx="0">
                  <c:v>406322</c:v>
                </c:pt>
                <c:pt idx="1">
                  <c:v>527130</c:v>
                </c:pt>
                <c:pt idx="2">
                  <c:v>638126</c:v>
                </c:pt>
                <c:pt idx="3">
                  <c:v>933960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698-4817-ADF3-A952A8325E01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820306655"/>
        <c:axId val="820309983"/>
      </c:lineChart>
      <c:catAx>
        <c:axId val="82030665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20309983"/>
        <c:crosses val="autoZero"/>
        <c:auto val="1"/>
        <c:lblAlgn val="ctr"/>
        <c:lblOffset val="100"/>
        <c:noMultiLvlLbl val="0"/>
      </c:catAx>
      <c:valAx>
        <c:axId val="82030998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820306655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'[Evolution des charges 2016 2022 budget 2023.xlsx]Poste chauffage détails'!$A$66</c:f>
              <c:strCache>
                <c:ptCount val="1"/>
                <c:pt idx="0">
                  <c:v>·         Engie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7.3907132011787044E-2"/>
                  <c:y val="-3.282939632546054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61DF-4A5D-ACC1-D95191D2ED1B}"/>
                </c:ext>
              </c:extLst>
            </c:dLbl>
            <c:dLbl>
              <c:idx val="1"/>
              <c:layout>
                <c:manualLayout>
                  <c:x val="7.7266547103231983E-2"/>
                  <c:y val="-3.932283464566929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61DF-4A5D-ACC1-D95191D2ED1B}"/>
                </c:ext>
              </c:extLst>
            </c:dLbl>
            <c:dLbl>
              <c:idx val="2"/>
              <c:layout>
                <c:manualLayout>
                  <c:x val="8.0625962194676784E-2"/>
                  <c:y val="-4.942519685039492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61DF-4A5D-ACC1-D95191D2ED1B}"/>
                </c:ext>
              </c:extLst>
            </c:dLbl>
            <c:dLbl>
              <c:idx val="3"/>
              <c:layout>
                <c:manualLayout>
                  <c:x val="8.2305669740399087E-2"/>
                  <c:y val="-5.115748031496063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61DF-4A5D-ACC1-D95191D2ED1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détails'!$B$63:$E$63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détails'!$B$66:$E$66</c:f>
              <c:numCache>
                <c:formatCode>#,##0</c:formatCode>
                <c:ptCount val="4"/>
                <c:pt idx="0">
                  <c:v>18490</c:v>
                </c:pt>
                <c:pt idx="1">
                  <c:v>20000</c:v>
                </c:pt>
                <c:pt idx="2">
                  <c:v>14597</c:v>
                </c:pt>
                <c:pt idx="3">
                  <c:v>15000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1DF-4A5D-ACC1-D95191D2ED1B}"/>
            </c:ext>
          </c:extLst>
        </c:ser>
        <c:ser>
          <c:idx val="1"/>
          <c:order val="1"/>
          <c:tx>
            <c:strRef>
              <c:f>'[Evolution des charges 2016 2022 budget 2023.xlsx]Poste chauffage détails'!$A$67</c:f>
              <c:strCache>
                <c:ptCount val="1"/>
                <c:pt idx="0">
                  <c:v>·         Abonnement* </c:v>
                </c:pt>
              </c:strCache>
            </c:strRef>
          </c:tx>
          <c:spPr>
            <a:solidFill>
              <a:srgbClr val="81C9FF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détails'!$B$63:$E$63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détails'!$B$67:$E$67</c:f>
              <c:numCache>
                <c:formatCode>#,##0</c:formatCode>
                <c:ptCount val="4"/>
                <c:pt idx="0">
                  <c:v>59080</c:v>
                </c:pt>
                <c:pt idx="1">
                  <c:v>60000</c:v>
                </c:pt>
                <c:pt idx="2">
                  <c:v>59080</c:v>
                </c:pt>
                <c:pt idx="3">
                  <c:v>60000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1DF-4A5D-ACC1-D95191D2ED1B}"/>
            </c:ext>
          </c:extLst>
        </c:ser>
        <c:ser>
          <c:idx val="2"/>
          <c:order val="2"/>
          <c:tx>
            <c:strRef>
              <c:f>'[Evolution des charges 2016 2022 budget 2023.xlsx]Poste chauffage détails'!$A$68</c:f>
              <c:strCache>
                <c:ptCount val="1"/>
                <c:pt idx="0">
                  <c:v>·         Gaz et taxes*</c:v>
                </c:pt>
              </c:strCache>
            </c:strRef>
          </c:tx>
          <c:spPr>
            <a:solidFill>
              <a:srgbClr val="FFEAC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détails'!$B$63:$E$63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détails'!$B$68:$E$68</c:f>
              <c:numCache>
                <c:formatCode>#,##0</c:formatCode>
                <c:ptCount val="4"/>
                <c:pt idx="0">
                  <c:v>224806</c:v>
                </c:pt>
                <c:pt idx="1">
                  <c:v>340000</c:v>
                </c:pt>
                <c:pt idx="2" formatCode="General">
                  <c:v>459420</c:v>
                </c:pt>
                <c:pt idx="3">
                  <c:v>766590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1DF-4A5D-ACC1-D95191D2ED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263076527"/>
        <c:axId val="1263063215"/>
      </c:barChart>
      <c:catAx>
        <c:axId val="12630765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63063215"/>
        <c:crosses val="autoZero"/>
        <c:auto val="1"/>
        <c:lblAlgn val="ctr"/>
        <c:lblOffset val="100"/>
        <c:noMultiLvlLbl val="0"/>
      </c:catAx>
      <c:valAx>
        <c:axId val="1263063215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2630765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712284904206669"/>
          <c:y val="1.53708282825389E-2"/>
          <c:w val="0.4109126763692923"/>
          <c:h val="0.30527866956255501"/>
        </c:manualLayout>
      </c:layout>
      <c:overlay val="0"/>
      <c:spPr>
        <a:solidFill>
          <a:schemeClr val="bg1"/>
        </a:solidFill>
        <a:ln w="12700">
          <a:solidFill>
            <a:schemeClr val="tx1"/>
          </a:solidFill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858063035736911E-2"/>
          <c:y val="3.262158956109134E-2"/>
          <c:w val="0.86283873928526178"/>
          <c:h val="0.50603971143307247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'[Evolution des charges 2016 2022 budget 2023.xlsx]Poste chauffage détails'!$A$85</c:f>
              <c:strCache>
                <c:ptCount val="1"/>
                <c:pt idx="0">
                  <c:v>Compte 602002 EDF</c:v>
                </c:pt>
              </c:strCache>
            </c:strRef>
          </c:tx>
          <c:spPr>
            <a:solidFill>
              <a:schemeClr val="accent4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'[Evolution des charges 2016 2022 budget 2023.xlsx]Poste chauffage détails'!$B$83:$E$83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détails'!$B$85:$E$85</c:f>
              <c:numCache>
                <c:formatCode>#,##0</c:formatCode>
                <c:ptCount val="4"/>
                <c:pt idx="0">
                  <c:v>7330</c:v>
                </c:pt>
                <c:pt idx="1">
                  <c:v>8500</c:v>
                </c:pt>
                <c:pt idx="2">
                  <c:v>7890</c:v>
                </c:pt>
                <c:pt idx="3">
                  <c:v>9100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FE-4755-9D25-DD9A73D243E8}"/>
            </c:ext>
          </c:extLst>
        </c:ser>
        <c:ser>
          <c:idx val="2"/>
          <c:order val="2"/>
          <c:tx>
            <c:strRef>
              <c:f>'[Evolution des charges 2016 2022 budget 2023.xlsx]Poste chauffage détails'!$A$86</c:f>
              <c:strCache>
                <c:ptCount val="1"/>
                <c:pt idx="0">
                  <c:v>Compte 614670 Maintenance chaufferie* </c:v>
                </c:pt>
              </c:strCache>
            </c:strRef>
          </c:tx>
          <c:spPr>
            <a:solidFill>
              <a:srgbClr val="F7A153"/>
            </a:solidFill>
            <a:ln>
              <a:noFill/>
            </a:ln>
            <a:effectLst/>
          </c:spPr>
          <c:invertIfNegative val="0"/>
          <c:cat>
            <c:strRef>
              <c:f>'[Evolution des charges 2016 2022 budget 2023.xlsx]Poste chauffage détails'!$B$83:$E$83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détails'!$B$86:$E$86</c:f>
              <c:numCache>
                <c:formatCode>#,##0</c:formatCode>
                <c:ptCount val="4"/>
                <c:pt idx="0">
                  <c:v>29512</c:v>
                </c:pt>
                <c:pt idx="1">
                  <c:v>31000</c:v>
                </c:pt>
                <c:pt idx="2">
                  <c:v>29512</c:v>
                </c:pt>
                <c:pt idx="3">
                  <c:v>13000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FE-4755-9D25-DD9A73D243E8}"/>
            </c:ext>
          </c:extLst>
        </c:ser>
        <c:ser>
          <c:idx val="3"/>
          <c:order val="3"/>
          <c:tx>
            <c:strRef>
              <c:f>'[Evolution des charges 2016 2022 budget 2023.xlsx]Poste chauffage détails'!$A$87</c:f>
              <c:strCache>
                <c:ptCount val="1"/>
                <c:pt idx="0">
                  <c:v>Compte 614672 Maintenance P2*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'[Evolution des charges 2016 2022 budget 2023.xlsx]Poste chauffage détails'!$B$83:$E$83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détails'!$B$87:$E$87</c:f>
              <c:numCache>
                <c:formatCode>#,##0</c:formatCode>
                <c:ptCount val="4"/>
                <c:pt idx="0">
                  <c:v>29054</c:v>
                </c:pt>
                <c:pt idx="1">
                  <c:v>30000</c:v>
                </c:pt>
                <c:pt idx="2">
                  <c:v>30061</c:v>
                </c:pt>
                <c:pt idx="3">
                  <c:v>31070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EFE-4755-9D25-DD9A73D243E8}"/>
            </c:ext>
          </c:extLst>
        </c:ser>
        <c:ser>
          <c:idx val="4"/>
          <c:order val="4"/>
          <c:tx>
            <c:strRef>
              <c:f>'[Evolution des charges 2016 2022 budget 2023.xlsx]Poste chauffage détails'!$A$88</c:f>
              <c:strCache>
                <c:ptCount val="1"/>
                <c:pt idx="0">
                  <c:v>Compte 614673 Maintenance P3*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'[Evolution des charges 2016 2022 budget 2023.xlsx]Poste chauffage détails'!$B$83:$E$83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détails'!$B$88:$E$88</c:f>
              <c:numCache>
                <c:formatCode>#,##0</c:formatCode>
                <c:ptCount val="4"/>
                <c:pt idx="0" formatCode="General">
                  <c:v>20254</c:v>
                </c:pt>
                <c:pt idx="1">
                  <c:v>21000</c:v>
                </c:pt>
                <c:pt idx="2">
                  <c:v>21094</c:v>
                </c:pt>
                <c:pt idx="3">
                  <c:v>22000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EFE-4755-9D25-DD9A73D243E8}"/>
            </c:ext>
          </c:extLst>
        </c:ser>
        <c:ser>
          <c:idx val="5"/>
          <c:order val="5"/>
          <c:tx>
            <c:strRef>
              <c:f>'[Evolution des charges 2016 2022 budget 2023.xlsx]Poste chauffage détails'!$A$89</c:f>
              <c:strCache>
                <c:ptCount val="1"/>
                <c:pt idx="0">
                  <c:v>Produits traitement EC*, France télécom, entretien divers*)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'[Evolution des charges 2016 2022 budget 2023.xlsx]Poste chauffage détails'!$B$83:$E$83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détails'!$B$89:$E$89</c:f>
              <c:numCache>
                <c:formatCode>#,##0</c:formatCode>
                <c:ptCount val="4"/>
                <c:pt idx="0">
                  <c:v>10248</c:v>
                </c:pt>
                <c:pt idx="1">
                  <c:v>9000</c:v>
                </c:pt>
                <c:pt idx="2">
                  <c:v>8605</c:v>
                </c:pt>
                <c:pt idx="3">
                  <c:v>9000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4EFE-4755-9D25-DD9A73D243E8}"/>
            </c:ext>
          </c:extLst>
        </c:ser>
        <c:ser>
          <c:idx val="6"/>
          <c:order val="6"/>
          <c:tx>
            <c:strRef>
              <c:f>'[Evolution des charges 2016 2022 budget 2023.xlsx]Poste chauffage détails'!$A$90</c:f>
              <c:strCache>
                <c:ptCount val="1"/>
                <c:pt idx="0">
                  <c:v>Compte 623200 Honoraires expertise**</c:v>
                </c:pt>
              </c:strCache>
            </c:strRef>
          </c:tx>
          <c:spPr>
            <a:solidFill>
              <a:srgbClr val="81C9FF"/>
            </a:solidFill>
            <a:ln>
              <a:noFill/>
            </a:ln>
            <a:effectLst/>
          </c:spPr>
          <c:invertIfNegative val="0"/>
          <c:cat>
            <c:strRef>
              <c:f>'[Evolution des charges 2016 2022 budget 2023.xlsx]Poste chauffage détails'!$B$83:$E$83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détails'!$B$90:$E$90</c:f>
              <c:numCache>
                <c:formatCode>#,##0</c:formatCode>
                <c:ptCount val="4"/>
                <c:pt idx="0">
                  <c:v>7548</c:v>
                </c:pt>
                <c:pt idx="1">
                  <c:v>7630</c:v>
                </c:pt>
                <c:pt idx="2">
                  <c:v>7867</c:v>
                </c:pt>
                <c:pt idx="3">
                  <c:v>8200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EFE-4755-9D25-DD9A73D24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089636623"/>
        <c:axId val="1089632879"/>
      </c:barChart>
      <c:lineChart>
        <c:grouping val="standard"/>
        <c:varyColors val="0"/>
        <c:ser>
          <c:idx val="0"/>
          <c:order val="0"/>
          <c:tx>
            <c:strRef>
              <c:f>'[Evolution des charges 2016 2022 budget 2023.xlsx]Poste chauffage détails'!$A$84</c:f>
              <c:strCache>
                <c:ptCount val="1"/>
                <c:pt idx="0">
                  <c:v>Combustible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layout>
                <c:manualLayout>
                  <c:x val="4.0041781713318798E-2"/>
                  <c:y val="3.6366023253109281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EFE-4755-9D25-DD9A73D243E8}"/>
                </c:ext>
              </c:extLst>
            </c:dLbl>
            <c:dLbl>
              <c:idx val="1"/>
              <c:layout>
                <c:manualLayout>
                  <c:x val="4.5973897522699342E-2"/>
                  <c:y val="2.2379091232682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EFE-4755-9D25-DD9A73D243E8}"/>
                </c:ext>
              </c:extLst>
            </c:dLbl>
            <c:dLbl>
              <c:idx val="2"/>
              <c:layout>
                <c:manualLayout>
                  <c:x val="4.4490868570354142E-2"/>
                  <c:y val="-5.59477280817065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EFE-4755-9D25-DD9A73D243E8}"/>
                </c:ext>
              </c:extLst>
            </c:dLbl>
            <c:dLbl>
              <c:idx val="3"/>
              <c:layout>
                <c:manualLayout>
                  <c:x val="-5.9321158093805669E-3"/>
                  <c:y val="-2.237909123268263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EFE-4755-9D25-DD9A73D243E8}"/>
                </c:ext>
              </c:extLst>
            </c:dLbl>
            <c:numFmt formatCode="#,##0\ &quot;€&quot;" sourceLinked="0"/>
            <c:spPr>
              <a:noFill/>
              <a:ln>
                <a:solidFill>
                  <a:srgbClr val="FF0000"/>
                </a:solidFill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1" i="0" u="none" strike="noStrike" kern="1200" baseline="0">
                    <a:solidFill>
                      <a:srgbClr val="FF0000"/>
                    </a:solidFill>
                    <a:latin typeface="+mn-lt"/>
                    <a:ea typeface="+mn-ea"/>
                    <a:cs typeface="+mn-cs"/>
                  </a:defRPr>
                </a:pPr>
                <a:endParaRPr lang="fr-F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'[Evolution des charges 2016 2022 budget 2023.xlsx]Poste chauffage détails'!$B$83:$E$83</c:f>
              <c:strCache>
                <c:ptCount val="4"/>
                <c:pt idx="0">
                  <c:v>REALISE 2021</c:v>
                </c:pt>
                <c:pt idx="1">
                  <c:v>BUDGET 2022</c:v>
                </c:pt>
                <c:pt idx="2">
                  <c:v>REALISE 2022</c:v>
                </c:pt>
                <c:pt idx="3">
                  <c:v>BUDGET 2023</c:v>
                </c:pt>
              </c:strCache>
            </c:strRef>
          </c:cat>
          <c:val>
            <c:numRef>
              <c:f>'[Evolution des charges 2016 2022 budget 2023.xlsx]Poste chauffage détails'!$B$84:$E$84</c:f>
              <c:numCache>
                <c:formatCode>#,##0</c:formatCode>
                <c:ptCount val="4"/>
                <c:pt idx="0">
                  <c:v>302376</c:v>
                </c:pt>
                <c:pt idx="1">
                  <c:v>420000</c:v>
                </c:pt>
                <c:pt idx="2">
                  <c:v>533097</c:v>
                </c:pt>
                <c:pt idx="3">
                  <c:v>841590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4EFE-4755-9D25-DD9A73D243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89639951"/>
        <c:axId val="1089637039"/>
      </c:lineChart>
      <c:catAx>
        <c:axId val="108963662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9632879"/>
        <c:crosses val="autoZero"/>
        <c:auto val="1"/>
        <c:lblAlgn val="ctr"/>
        <c:lblOffset val="100"/>
        <c:noMultiLvlLbl val="0"/>
      </c:catAx>
      <c:valAx>
        <c:axId val="10896328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9636623"/>
        <c:crosses val="autoZero"/>
        <c:crossBetween val="between"/>
      </c:valAx>
      <c:valAx>
        <c:axId val="1089637039"/>
        <c:scaling>
          <c:orientation val="minMax"/>
        </c:scaling>
        <c:delete val="0"/>
        <c:axPos val="r"/>
        <c:numFmt formatCode="#,##0\ &quot;€&quot;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rgbClr val="FF0000"/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1089639951"/>
        <c:crosses val="max"/>
        <c:crossBetween val="between"/>
      </c:valAx>
      <c:catAx>
        <c:axId val="1089639951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89637039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3.4820935931397651E-2"/>
          <c:y val="0.65258707652646619"/>
          <c:w val="0.89773149118561146"/>
          <c:h val="0.3414817253715171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withinLinear" id="15">
  <a:schemeClr val="accent2"/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cs:styleClr val="auto"/>
    </cs:fontRef>
    <cs:defRPr sz="100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0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15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587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1197" kern="1200" cap="none" spc="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bg1"/>
    </cs:fontRef>
    <cs:spPr>
      <a:solidFill>
        <a:schemeClr val="tx1">
          <a:lumMod val="50000"/>
          <a:lumOff val="50000"/>
        </a:schemeClr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>
            <a:alpha val="70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70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 baseline="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tx1">
        <a:lumMod val="65000"/>
        <a:lumOff val="35000"/>
      </a:schemeClr>
    </cs:fontRef>
    <cs:defRPr sz="2128" b="0" i="0" kern="1200" cap="none" spc="5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5875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 spc="20" baseline="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3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lt1"/>
    </cs:fontRef>
  </cs:dataPoint>
  <cs:dataPoint3D>
    <cs:lnRef idx="0"/>
    <cs:fillRef idx="3">
      <cs:styleClr val="auto"/>
    </cs:fillRef>
    <cs:effectRef idx="3"/>
    <cs:fontRef idx="minor">
      <a:schemeClr val="lt1"/>
    </cs:fontRef>
  </cs:dataPoint3D>
  <cs:dataPointLine>
    <cs:lnRef idx="0">
      <cs:styleClr val="auto"/>
    </cs:lnRef>
    <cs:fillRef idx="3"/>
    <cs:effectRef idx="3"/>
    <cs:fontRef idx="minor">
      <a:schemeClr val="lt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lt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lt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0.01941</cdr:x>
      <cdr:y>0.63358</cdr:y>
    </cdr:from>
    <cdr:to>
      <cdr:x>0.15745</cdr:x>
      <cdr:y>0.85883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0A556D57-593A-3EC6-6BD9-CDA00388163B}"/>
            </a:ext>
          </a:extLst>
        </cdr:cNvPr>
        <cdr:cNvSpPr txBox="1"/>
      </cdr:nvSpPr>
      <cdr:spPr>
        <a:xfrm xmlns:a="http://schemas.openxmlformats.org/drawingml/2006/main">
          <a:off x="185880" y="3236279"/>
          <a:ext cx="1321993" cy="115059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ctr"/>
          <a:r>
            <a:rPr lang="fr-FR" sz="1800" b="1" dirty="0">
              <a:solidFill>
                <a:srgbClr val="FF0000"/>
              </a:solidFill>
            </a:rPr>
            <a:t>+57% par rapport à 2021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0.11745</cdr:x>
      <cdr:y>0.32867</cdr:y>
    </cdr:from>
    <cdr:to>
      <cdr:x>0.25221</cdr:x>
      <cdr:y>0.36756</cdr:y>
    </cdr:to>
    <cdr:sp macro="" textlink="">
      <cdr:nvSpPr>
        <cdr:cNvPr id="4" name="ZoneTexte 1">
          <a:extLst xmlns:a="http://schemas.openxmlformats.org/drawingml/2006/main">
            <a:ext uri="{FF2B5EF4-FFF2-40B4-BE49-F238E27FC236}">
              <a16:creationId xmlns:a16="http://schemas.microsoft.com/office/drawing/2014/main" id="{77478FB4-3BF3-44AE-A804-8CF031290747}"/>
            </a:ext>
          </a:extLst>
        </cdr:cNvPr>
        <cdr:cNvSpPr txBox="1"/>
      </cdr:nvSpPr>
      <cdr:spPr>
        <a:xfrm xmlns:a="http://schemas.openxmlformats.org/drawingml/2006/main">
          <a:off x="1074072" y="1668590"/>
          <a:ext cx="1232382" cy="19743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600" b="1" dirty="0"/>
            <a:t>1 282</a:t>
          </a:r>
          <a:r>
            <a:rPr lang="fr-FR" sz="1600" b="1" baseline="0" dirty="0"/>
            <a:t> 890</a:t>
          </a:r>
          <a:endParaRPr lang="fr-FR" sz="1600" b="1" dirty="0"/>
        </a:p>
      </cdr:txBody>
    </cdr:sp>
  </cdr:relSizeAnchor>
  <cdr:relSizeAnchor xmlns:cdr="http://schemas.openxmlformats.org/drawingml/2006/chartDrawing">
    <cdr:from>
      <cdr:x>0.25807</cdr:x>
      <cdr:y>0.30919</cdr:y>
    </cdr:from>
    <cdr:to>
      <cdr:x>0.39284</cdr:x>
      <cdr:y>0.34808</cdr:y>
    </cdr:to>
    <cdr:sp macro="" textlink="">
      <cdr:nvSpPr>
        <cdr:cNvPr id="6" name="ZoneTexte 1">
          <a:extLst xmlns:a="http://schemas.openxmlformats.org/drawingml/2006/main">
            <a:ext uri="{FF2B5EF4-FFF2-40B4-BE49-F238E27FC236}">
              <a16:creationId xmlns:a16="http://schemas.microsoft.com/office/drawing/2014/main" id="{D9AD1EF9-E1A6-4FEC-ADF3-44C9F3405A04}"/>
            </a:ext>
          </a:extLst>
        </cdr:cNvPr>
        <cdr:cNvSpPr txBox="1"/>
      </cdr:nvSpPr>
      <cdr:spPr>
        <a:xfrm xmlns:a="http://schemas.openxmlformats.org/drawingml/2006/main">
          <a:off x="2360044" y="1569711"/>
          <a:ext cx="1232474" cy="197437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600" b="1" dirty="0"/>
            <a:t>1 334</a:t>
          </a:r>
          <a:r>
            <a:rPr lang="fr-FR" sz="1600" b="1" baseline="0" dirty="0"/>
            <a:t> 355</a:t>
          </a:r>
          <a:endParaRPr lang="fr-FR" sz="1600" b="1" dirty="0"/>
        </a:p>
      </cdr:txBody>
    </cdr:sp>
  </cdr:relSizeAnchor>
  <cdr:relSizeAnchor xmlns:cdr="http://schemas.openxmlformats.org/drawingml/2006/chartDrawing">
    <cdr:from>
      <cdr:x>0.40945</cdr:x>
      <cdr:y>0.31942</cdr:y>
    </cdr:from>
    <cdr:to>
      <cdr:x>0.54421</cdr:x>
      <cdr:y>0.36942</cdr:y>
    </cdr:to>
    <cdr:sp macro="" textlink="">
      <cdr:nvSpPr>
        <cdr:cNvPr id="7" name="ZoneTexte 1">
          <a:extLst xmlns:a="http://schemas.openxmlformats.org/drawingml/2006/main">
            <a:ext uri="{FF2B5EF4-FFF2-40B4-BE49-F238E27FC236}">
              <a16:creationId xmlns:a16="http://schemas.microsoft.com/office/drawing/2014/main" id="{0C86132B-9E48-4409-A078-D7032126A4D1}"/>
            </a:ext>
          </a:extLst>
        </cdr:cNvPr>
        <cdr:cNvSpPr txBox="1"/>
      </cdr:nvSpPr>
      <cdr:spPr>
        <a:xfrm xmlns:a="http://schemas.openxmlformats.org/drawingml/2006/main">
          <a:off x="3744416" y="1621629"/>
          <a:ext cx="1232383" cy="2538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600" b="1"/>
            <a:t>1 329</a:t>
          </a:r>
          <a:r>
            <a:rPr lang="fr-FR" sz="1600" b="1" baseline="0"/>
            <a:t> 990</a:t>
          </a:r>
          <a:endParaRPr lang="fr-FR" sz="1600" b="1"/>
        </a:p>
      </cdr:txBody>
    </cdr:sp>
  </cdr:relSizeAnchor>
  <cdr:relSizeAnchor xmlns:cdr="http://schemas.openxmlformats.org/drawingml/2006/chartDrawing">
    <cdr:from>
      <cdr:x>0.55742</cdr:x>
      <cdr:y>0.28237</cdr:y>
    </cdr:from>
    <cdr:to>
      <cdr:x>0.69219</cdr:x>
      <cdr:y>0.32682</cdr:y>
    </cdr:to>
    <cdr:sp macro="" textlink="">
      <cdr:nvSpPr>
        <cdr:cNvPr id="8" name="ZoneTexte 1">
          <a:extLst xmlns:a="http://schemas.openxmlformats.org/drawingml/2006/main">
            <a:ext uri="{FF2B5EF4-FFF2-40B4-BE49-F238E27FC236}">
              <a16:creationId xmlns:a16="http://schemas.microsoft.com/office/drawing/2014/main" id="{25B4A8B6-A846-4936-B3DD-55DA7E00B781}"/>
            </a:ext>
          </a:extLst>
        </cdr:cNvPr>
        <cdr:cNvSpPr txBox="1"/>
      </cdr:nvSpPr>
      <cdr:spPr>
        <a:xfrm xmlns:a="http://schemas.openxmlformats.org/drawingml/2006/main">
          <a:off x="5097649" y="1433534"/>
          <a:ext cx="1232474" cy="22566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600" b="1"/>
            <a:t>1 509 860</a:t>
          </a:r>
        </a:p>
      </cdr:txBody>
    </cdr:sp>
  </cdr:relSizeAnchor>
  <cdr:relSizeAnchor xmlns:cdr="http://schemas.openxmlformats.org/drawingml/2006/chartDrawing">
    <cdr:from>
      <cdr:x>0.70879</cdr:x>
      <cdr:y>0.27312</cdr:y>
    </cdr:from>
    <cdr:to>
      <cdr:x>0.84355</cdr:x>
      <cdr:y>0.31756</cdr:y>
    </cdr:to>
    <cdr:sp macro="" textlink="">
      <cdr:nvSpPr>
        <cdr:cNvPr id="9" name="ZoneTexte 1">
          <a:extLst xmlns:a="http://schemas.openxmlformats.org/drawingml/2006/main">
            <a:ext uri="{FF2B5EF4-FFF2-40B4-BE49-F238E27FC236}">
              <a16:creationId xmlns:a16="http://schemas.microsoft.com/office/drawing/2014/main" id="{25B4A8B6-A846-4936-B3DD-55DA7E00B781}"/>
            </a:ext>
          </a:extLst>
        </cdr:cNvPr>
        <cdr:cNvSpPr txBox="1"/>
      </cdr:nvSpPr>
      <cdr:spPr>
        <a:xfrm xmlns:a="http://schemas.openxmlformats.org/drawingml/2006/main">
          <a:off x="6481930" y="1386573"/>
          <a:ext cx="1232383" cy="225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600" b="1"/>
            <a:t>1 517497</a:t>
          </a:r>
        </a:p>
      </cdr:txBody>
    </cdr:sp>
  </cdr:relSizeAnchor>
  <cdr:relSizeAnchor xmlns:cdr="http://schemas.openxmlformats.org/drawingml/2006/chartDrawing">
    <cdr:from>
      <cdr:x>0.83465</cdr:x>
      <cdr:y>0.15997</cdr:y>
    </cdr:from>
    <cdr:to>
      <cdr:x>0.96941</cdr:x>
      <cdr:y>0.20441</cdr:y>
    </cdr:to>
    <cdr:sp macro="" textlink="">
      <cdr:nvSpPr>
        <cdr:cNvPr id="10" name="ZoneTexte 1">
          <a:extLst xmlns:a="http://schemas.openxmlformats.org/drawingml/2006/main">
            <a:ext uri="{FF2B5EF4-FFF2-40B4-BE49-F238E27FC236}">
              <a16:creationId xmlns:a16="http://schemas.microsoft.com/office/drawing/2014/main" id="{25B4A8B6-A846-4936-B3DD-55DA7E00B781}"/>
            </a:ext>
          </a:extLst>
        </cdr:cNvPr>
        <cdr:cNvSpPr txBox="1"/>
      </cdr:nvSpPr>
      <cdr:spPr>
        <a:xfrm xmlns:a="http://schemas.openxmlformats.org/drawingml/2006/main">
          <a:off x="7632848" y="812114"/>
          <a:ext cx="1232383" cy="225613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fr-FR" sz="1600" b="1" dirty="0"/>
            <a:t>1 907 490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0.66132</cdr:x>
      <cdr:y>0.14893</cdr:y>
    </cdr:from>
    <cdr:to>
      <cdr:x>0.79469</cdr:x>
      <cdr:y>0.27163</cdr:y>
    </cdr:to>
    <cdr:sp macro="" textlink="">
      <cdr:nvSpPr>
        <cdr:cNvPr id="2" name="ZoneTexte 1">
          <a:extLst xmlns:a="http://schemas.openxmlformats.org/drawingml/2006/main">
            <a:ext uri="{FF2B5EF4-FFF2-40B4-BE49-F238E27FC236}">
              <a16:creationId xmlns:a16="http://schemas.microsoft.com/office/drawing/2014/main" id="{84369CD6-C69F-FCE4-3222-C5BC27948FB1}"/>
            </a:ext>
          </a:extLst>
        </cdr:cNvPr>
        <cdr:cNvSpPr txBox="1"/>
      </cdr:nvSpPr>
      <cdr:spPr>
        <a:xfrm xmlns:a="http://schemas.openxmlformats.org/drawingml/2006/main">
          <a:off x="6749106" y="611770"/>
          <a:ext cx="1361069" cy="50405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fr-FR" sz="2800" b="1" dirty="0">
              <a:highlight>
                <a:srgbClr val="FFFF00"/>
              </a:highlight>
            </a:rPr>
            <a:t>+ 57%</a:t>
          </a:r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0.42987</cdr:x>
      <cdr:y>0.64078</cdr:y>
    </cdr:from>
    <cdr:to>
      <cdr:x>0.46325</cdr:x>
      <cdr:y>0.76491</cdr:y>
    </cdr:to>
    <cdr:sp macro="" textlink="">
      <cdr:nvSpPr>
        <cdr:cNvPr id="2" name="Rectangle 1">
          <a:extLst xmlns:a="http://schemas.openxmlformats.org/drawingml/2006/main">
            <a:ext uri="{FF2B5EF4-FFF2-40B4-BE49-F238E27FC236}">
              <a16:creationId xmlns:a16="http://schemas.microsoft.com/office/drawing/2014/main" id="{6D9896B3-1D0D-8CD9-CB50-82725BB48D8B}"/>
            </a:ext>
          </a:extLst>
        </cdr:cNvPr>
        <cdr:cNvSpPr/>
      </cdr:nvSpPr>
      <cdr:spPr>
        <a:xfrm xmlns:a="http://schemas.openxmlformats.org/drawingml/2006/main">
          <a:off x="4921738" y="3345374"/>
          <a:ext cx="382174" cy="648072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 vert="vert270"/>
        <a:lstStyle xmlns:a="http://schemas.openxmlformats.org/drawingml/2006/main"/>
        <a:p xmlns:a="http://schemas.openxmlformats.org/drawingml/2006/main">
          <a:pPr algn="ctr"/>
          <a:r>
            <a:rPr lang="fr-FR" sz="1400" b="1" dirty="0">
              <a:solidFill>
                <a:srgbClr val="FF0000"/>
              </a:solidFill>
            </a:rPr>
            <a:t>30,5 %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 1">
            <a:extLst>
              <a:ext uri="{FF2B5EF4-FFF2-40B4-BE49-F238E27FC236}">
                <a16:creationId xmlns:a16="http://schemas.microsoft.com/office/drawing/2014/main" id="{64464472-DAE5-4012-9A5A-CB432293B44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fr-FR">
              <a:latin typeface="Tw Cen MT" panose="020B0602020104020603" pitchFamily="34" charset="0"/>
            </a:endParaRP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0586DB41-0314-4E22-8F5A-547FA67B06A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40F41FF7-4014-4711-A251-86D973B5F254}" type="datetime1">
              <a:rPr lang="fr-FR" smtClean="0">
                <a:latin typeface="Tw Cen MT" panose="020B0602020104020603" pitchFamily="34" charset="0"/>
              </a:rPr>
              <a:t>25/05/2023</a:t>
            </a:fld>
            <a:endParaRPr lang="fr-FR">
              <a:latin typeface="Tw Cen MT" panose="020B0602020104020603" pitchFamily="34" charset="0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563188E-D235-4A3B-823C-E0E10F336CC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fr-FR">
              <a:latin typeface="Tw Cen MT" panose="020B0602020104020603" pitchFamily="34" charset="0"/>
            </a:endParaRP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4D3A68C-A1CC-4704-8503-01E13B0AED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41BB1589-0F8A-400D-AEF4-57688446A2F5}" type="slidenum">
              <a:rPr lang="fr-FR" smtClean="0">
                <a:latin typeface="Tw Cen MT" panose="020B0602020104020603" pitchFamily="34" charset="0"/>
              </a:rPr>
              <a:t>‹N°›</a:t>
            </a:fld>
            <a:endParaRPr lang="fr-FR">
              <a:latin typeface="Tw Cen MT" panose="020B06020201040206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191058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4697A488-1D99-4A6A-905F-F9C8CB9BBE5A}" type="datetime1">
              <a:rPr lang="fr-FR" noProof="0" smtClean="0"/>
              <a:t>25/05/2023</a:t>
            </a:fld>
            <a:endParaRPr lang="fr-FR" noProof="0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fr-FR" noProof="0"/>
          </a:p>
        </p:txBody>
      </p:sp>
      <p:sp>
        <p:nvSpPr>
          <p:cNvPr id="5" name="Espace réservé des commentaires 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fr-FR" noProof="0"/>
              <a:t>Modifiez les styles du texte du masque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endParaRPr lang="fr-FR" noProof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Tw Cen MT" panose="020B0602020104020603" pitchFamily="34" charset="0"/>
              </a:defRPr>
            </a:lvl1pPr>
          </a:lstStyle>
          <a:p>
            <a:pPr rtl="0"/>
            <a:fld id="{DAE5FABD-26C8-4F74-B1E3-45BC91BC9D7B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07753503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Tw Cen MT" panose="020B0602020104020603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fr-FR" smtClean="0"/>
              <a:pPr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479871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Diapos 1 à 4 pour le point 6 des résolutions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fr-FR" noProof="0" smtClean="0"/>
              <a:pPr rtl="0"/>
              <a:t>2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1193952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Résolution 6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fr-FR" noProof="0" smtClean="0"/>
              <a:pPr rtl="0"/>
              <a:t>3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897787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dirty="0"/>
              <a:t>Résolution 6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fr-FR" noProof="0" smtClean="0"/>
              <a:pPr rtl="0"/>
              <a:t>4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7431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Diapo 5 et 8 : Point budget 2022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fr-FR" noProof="0" smtClean="0"/>
              <a:pPr rtl="0"/>
              <a:t>5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940407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Point budget 2022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rtl="0"/>
            <a:fld id="{DAE5FABD-26C8-4F74-B1E3-45BC91BC9D7B}" type="slidenum">
              <a:rPr lang="fr-FR" noProof="0" smtClean="0"/>
              <a:pPr rtl="0"/>
              <a:t>8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198654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DAE5FABD-26C8-4F74-B1E3-45BC91BC9D7B}" type="slidenum">
              <a:rPr lang="fr-FR" smtClean="0"/>
              <a:pPr rtl="0"/>
              <a:t>15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87735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blipFill dpi="0" rotWithShape="1">
            <a:blip r:embed="rId2"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4" name="Straight Connector 13"/>
          <p:cNvCxnSpPr/>
          <p:nvPr/>
        </p:nvCxnSpPr>
        <p:spPr>
          <a:xfrm flipV="1">
            <a:off x="8386842" y="5264106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8590506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4608163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0" y="0"/>
            <a:ext cx="12192000" cy="4572000"/>
          </a:xfrm>
          <a:prstGeom prst="rect">
            <a:avLst/>
          </a:prstGeom>
          <a:blipFill dpi="0" rotWithShape="1">
            <a:blip r:embed="rId2"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393700" ty="-82550" sx="35000" sy="3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445331373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339508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2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0647020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8630312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217518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285970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2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5/25/2023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41253700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351515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84691713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mi-image Titre deux colonnes Contenu et barre de forme supérie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21699" y="3735624"/>
            <a:ext cx="5013960" cy="2408917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112978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3" name="Espace réservé du texte 16">
            <a:extLst>
              <a:ext uri="{FF2B5EF4-FFF2-40B4-BE49-F238E27FC236}">
                <a16:creationId xmlns:a16="http://schemas.microsoft.com/office/drawing/2014/main" id="{38376498-C218-4EDB-8416-A59802EF20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39001" y="1981199"/>
            <a:ext cx="4389543" cy="4163339"/>
          </a:xfrm>
          <a:solidFill>
            <a:schemeClr val="bg1"/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2" name="Espace réservé du contenu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589520" y="2286000"/>
            <a:ext cx="3688080" cy="358140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accent2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Contenu important</a:t>
            </a:r>
          </a:p>
        </p:txBody>
      </p:sp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1EC81B64-070E-43F3-BCB5-833AB965D6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3717927"/>
            <a:ext cx="914400" cy="930275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5" name="Espace réservé du numéro de diapositive 5">
            <a:extLst>
              <a:ext uri="{FF2B5EF4-FFF2-40B4-BE49-F238E27FC236}">
                <a16:creationId xmlns:a16="http://schemas.microsoft.com/office/drawing/2014/main" id="{8D5893EC-1256-429B-9581-379342C2368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455511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RE UNIQUEMENT_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41789740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72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_Jaune fonc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101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fr-FR" noProof="0"/>
              <a:t>I</a:t>
            </a:r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2" y="-926244"/>
            <a:ext cx="131439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49" name="Forme libre : Form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8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 rtl="0"/>
            <a:endParaRPr lang="fr-FR" sz="1800" noProof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1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78137" y="1219201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8133" y="4069079"/>
            <a:ext cx="5022667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3" y="-114299"/>
            <a:ext cx="304797" cy="5334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 rtl="0"/>
            <a:endParaRPr lang="fr-FR" sz="1800" noProof="0"/>
          </a:p>
        </p:txBody>
      </p:sp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262540411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_Jaune fonc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101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fr-FR" noProof="0"/>
              <a:t>I</a:t>
            </a:r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2" y="-926244"/>
            <a:ext cx="131439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49" name="Forme libre : Form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8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 rtl="0"/>
            <a:endParaRPr lang="fr-FR" sz="1800" noProof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1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378137" y="1219201"/>
            <a:ext cx="7232465" cy="2732439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8133" y="4069079"/>
            <a:ext cx="5022667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3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 rtl="0"/>
            <a:endParaRPr lang="fr-FR" sz="1800" noProof="0"/>
          </a:p>
        </p:txBody>
      </p:sp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13920827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Diapositive de titre_Jaune fonc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16">
            <a:extLst>
              <a:ext uri="{FF2B5EF4-FFF2-40B4-BE49-F238E27FC236}">
                <a16:creationId xmlns:a16="http://schemas.microsoft.com/office/drawing/2014/main" id="{50D09E5B-B146-4D08-82EC-846DD89B0B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0461" y="0"/>
            <a:ext cx="9931339" cy="6823040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2" name="Espace réservé du texte 16">
            <a:extLst>
              <a:ext uri="{FF2B5EF4-FFF2-40B4-BE49-F238E27FC236}">
                <a16:creationId xmlns:a16="http://schemas.microsoft.com/office/drawing/2014/main" id="{88940597-2E9A-4141-B2D0-C488487F1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33402" y="0"/>
            <a:ext cx="5086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90601" y="609600"/>
            <a:ext cx="7429500" cy="56388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95401" y="1905000"/>
            <a:ext cx="5864383" cy="22752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295400" y="4297679"/>
            <a:ext cx="4072587" cy="1463040"/>
          </a:xfrm>
        </p:spPr>
        <p:txBody>
          <a:bodyPr lIns="91440" rIns="91440" rtlCol="0" anchor="t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13" name="Espace réservé du texte 16">
            <a:extLst>
              <a:ext uri="{FF2B5EF4-FFF2-40B4-BE49-F238E27FC236}">
                <a16:creationId xmlns:a16="http://schemas.microsoft.com/office/drawing/2014/main" id="{EA44EEDB-C599-41AA-9D84-D53811C28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50897" y="0"/>
            <a:ext cx="6350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4" name="Espace réservé du texte 16">
            <a:extLst>
              <a:ext uri="{FF2B5EF4-FFF2-40B4-BE49-F238E27FC236}">
                <a16:creationId xmlns:a16="http://schemas.microsoft.com/office/drawing/2014/main" id="{FE574478-76DE-4613-8FBD-36B3530818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68391" y="0"/>
            <a:ext cx="63503" cy="6858000"/>
          </a:xfrm>
          <a:solidFill>
            <a:schemeClr val="accent2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36956533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Diapositive de titre_Jaune fonc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’imag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u texte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7" y="3124200"/>
            <a:ext cx="2087679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1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163810" y="1905000"/>
            <a:ext cx="5864383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Cliquez pour modifier le style du titre du masque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7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76643190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Diapositive de titre_Jaune foncé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018BFA80-A3BB-4316-BD6E-3E5F6B4D89CF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7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2" name="Espace réservé du texte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1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3163810" y="1905000"/>
            <a:ext cx="5864383" cy="2275238"/>
          </a:xfrm>
        </p:spPr>
        <p:txBody>
          <a:bodyPr rtlCol="0" anchor="t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4059707" y="4297679"/>
            <a:ext cx="4072587" cy="1463040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lang="en-US" sz="2000" kern="1200" dirty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</p:spTree>
    <p:extLst>
      <p:ext uri="{BB962C8B-B14F-4D97-AF65-F5344CB8AC3E}">
        <p14:creationId xmlns:p14="http://schemas.microsoft.com/office/powerpoint/2010/main" val="305320110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e de titr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933451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933451" y="4343400"/>
            <a:ext cx="4381500" cy="1355732"/>
          </a:xfrm>
        </p:spPr>
        <p:txBody>
          <a:bodyPr lIns="91440" rIns="91440" rtlCol="0" anchor="t">
            <a:norm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049922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’imag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57900" y="4495801"/>
            <a:ext cx="4876800" cy="609600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60131832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1447800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0621E917-505B-493E-99EE-2E57CB3327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924664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ise en évidence Titre-sous-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-1" y="1676400"/>
            <a:ext cx="10837333" cy="424732"/>
          </a:xfrm>
          <a:solidFill>
            <a:schemeClr val="accent1"/>
          </a:solidFill>
        </p:spPr>
        <p:txBody>
          <a:bodyPr wrap="square" lIns="640080" rIns="91440" rtlCol="0">
            <a:spAutoFit/>
          </a:bodyPr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08E95652-9528-4150-8049-C40C3BB1BB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3059476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ous-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2667000"/>
            <a:ext cx="10288693" cy="3660648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15529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Ble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1695425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vert océ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37148865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Ro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18323754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Bleu clai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21176658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Gr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38536208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Bleu_Triangle correctif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orme libre : Forme 7">
            <a:extLst>
              <a:ext uri="{FF2B5EF4-FFF2-40B4-BE49-F238E27FC236}">
                <a16:creationId xmlns:a16="http://schemas.microsoft.com/office/drawing/2014/main" id="{605BCA9F-FC20-461D-9118-7EC2AC28D0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175959" y="0"/>
            <a:ext cx="9016043" cy="6858000"/>
          </a:xfrm>
          <a:custGeom>
            <a:avLst/>
            <a:gdLst>
              <a:gd name="connsiteX0" fmla="*/ 5153328 w 9016043"/>
              <a:gd name="connsiteY0" fmla="*/ 0 h 6858000"/>
              <a:gd name="connsiteX1" fmla="*/ 9016043 w 9016043"/>
              <a:gd name="connsiteY1" fmla="*/ 0 h 6858000"/>
              <a:gd name="connsiteX2" fmla="*/ 9016043 w 9016043"/>
              <a:gd name="connsiteY2" fmla="*/ 6858000 h 6858000"/>
              <a:gd name="connsiteX3" fmla="*/ 0 w 9016043"/>
              <a:gd name="connsiteY3" fmla="*/ 6858000 h 6858000"/>
              <a:gd name="connsiteX4" fmla="*/ 5153328 w 9016043"/>
              <a:gd name="connsiteY4" fmla="*/ 681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016043" h="6858000">
                <a:moveTo>
                  <a:pt x="5153328" y="0"/>
                </a:moveTo>
                <a:lnTo>
                  <a:pt x="9016043" y="0"/>
                </a:lnTo>
                <a:lnTo>
                  <a:pt x="9016043" y="6858000"/>
                </a:lnTo>
                <a:lnTo>
                  <a:pt x="0" y="6858000"/>
                </a:lnTo>
                <a:lnTo>
                  <a:pt x="5153328" y="68183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rtl="0"/>
            <a:endParaRPr lang="fr-FR" sz="1800" noProof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 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7040925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, sous-titre, contenu et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0" name="Espace réservé d’image 9">
            <a:extLst>
              <a:ext uri="{FF2B5EF4-FFF2-40B4-BE49-F238E27FC236}">
                <a16:creationId xmlns:a16="http://schemas.microsoft.com/office/drawing/2014/main" id="{B1F422E5-0916-42D9-AC79-50E4FC133F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solidFill>
            <a:schemeClr val="bg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401" y="2667002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8F869F17-9BF3-4974-956D-0CBCD60BA3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14213777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ous-titre Contenu et Image_Barre de form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6629401" y="2667002"/>
            <a:ext cx="5013959" cy="3660775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A654DBB0-1027-4E5D-B635-00F2F173A2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33771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ous-titre Contenu et Image_Barre de forme blanch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01" y="112976"/>
            <a:ext cx="6858000" cy="6745024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2" name="Espace réservé du texte 16">
            <a:extLst>
              <a:ext uri="{FF2B5EF4-FFF2-40B4-BE49-F238E27FC236}">
                <a16:creationId xmlns:a16="http://schemas.microsoft.com/office/drawing/2014/main" id="{E59725C5-1168-4A5F-B420-8E056201968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 rot="5400000">
            <a:off x="5238089" y="208890"/>
            <a:ext cx="6745024" cy="6553200"/>
          </a:xfrm>
          <a:gradFill flip="none" rotWithShape="1">
            <a:gsLst>
              <a:gs pos="0">
                <a:schemeClr val="bg1"/>
              </a:gs>
              <a:gs pos="82000">
                <a:schemeClr val="bg1">
                  <a:alpha val="0"/>
                </a:schemeClr>
              </a:gs>
            </a:gsLst>
            <a:lin ang="16200000" scaled="1"/>
            <a:tileRect/>
          </a:gra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2667000"/>
            <a:ext cx="5775960" cy="3660648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7532AFA8-ADE4-4C3E-AF0A-235C724999F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7477211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  <p15:guide id="3" pos="432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ous-titre contenu et demi-image horizontale_Barre de form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2" y="2667001"/>
            <a:ext cx="11094719" cy="1757126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709677"/>
            <a:ext cx="11094717" cy="1500876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4232B29A-2701-4A73-83CF-09E0AB1B2D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9464107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ous-titre Contenu et demi-image_Barre de form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48642" y="2667001"/>
            <a:ext cx="5775959" cy="3543552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553200" y="2667001"/>
            <a:ext cx="5090157" cy="3543552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1676400"/>
            <a:ext cx="10837333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0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6A52166E-5DA9-4AA1-9355-E8DBFDD90AE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9640959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u de titre de demi-image et Barre de form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2" y="4617492"/>
            <a:ext cx="9890759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112978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une image</a:t>
            </a:r>
          </a:p>
        </p:txBody>
      </p:sp>
      <p:sp>
        <p:nvSpPr>
          <p:cNvPr id="12" name="Espace réservé du numéro de diapositive 5">
            <a:extLst>
              <a:ext uri="{FF2B5EF4-FFF2-40B4-BE49-F238E27FC236}">
                <a16:creationId xmlns:a16="http://schemas.microsoft.com/office/drawing/2014/main" id="{E9FF8476-DF8C-4276-8CF6-44BC91B88C2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2700533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i-image Titre deux colonnes Contenu et barre de forme supérieu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3735623"/>
            <a:ext cx="111099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1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112978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une image</a:t>
            </a:r>
          </a:p>
        </p:txBody>
      </p:sp>
      <p:sp>
        <p:nvSpPr>
          <p:cNvPr id="12" name="Espace réservé du contenu 6">
            <a:extLst>
              <a:ext uri="{FF2B5EF4-FFF2-40B4-BE49-F238E27FC236}">
                <a16:creationId xmlns:a16="http://schemas.microsoft.com/office/drawing/2014/main" id="{E93A96C6-A4F2-43F1-A47D-0D52EF29954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446520" y="4617492"/>
            <a:ext cx="5212080" cy="1527048"/>
          </a:xfrm>
        </p:spPr>
        <p:txBody>
          <a:bodyPr lIns="91440" rIns="91440" rtlCol="0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4" name="Espace réservé du numéro de diapositive 5">
            <a:extLst>
              <a:ext uri="{FF2B5EF4-FFF2-40B4-BE49-F238E27FC236}">
                <a16:creationId xmlns:a16="http://schemas.microsoft.com/office/drawing/2014/main" id="{FC5AD12C-F7F6-431D-ABA4-F7E37CACE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4900304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mi image Multiple images Titre Deux colonnes Contenu et Barre de form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15200" y="4176259"/>
            <a:ext cx="4343400" cy="1968280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112978"/>
            <a:ext cx="12191999" cy="3278423"/>
          </a:xfr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4" name="Espace réservé d’image 8">
            <a:extLst>
              <a:ext uri="{FF2B5EF4-FFF2-40B4-BE49-F238E27FC236}">
                <a16:creationId xmlns:a16="http://schemas.microsoft.com/office/drawing/2014/main" id="{96DE17A8-F4B7-4571-A6E8-FD28BA425B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542835" y="1066801"/>
            <a:ext cx="3505199" cy="50777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5" name="Espace réservé d’image 8">
            <a:extLst>
              <a:ext uri="{FF2B5EF4-FFF2-40B4-BE49-F238E27FC236}">
                <a16:creationId xmlns:a16="http://schemas.microsoft.com/office/drawing/2014/main" id="{9D9A0502-98A2-467D-BE1C-CE8391C73B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0" hasCustomPrompt="1"/>
          </p:nvPr>
        </p:nvSpPr>
        <p:spPr>
          <a:xfrm>
            <a:off x="4191000" y="4343400"/>
            <a:ext cx="2743200" cy="180113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6" name="Espace réservé d’image 8">
            <a:extLst>
              <a:ext uri="{FF2B5EF4-FFF2-40B4-BE49-F238E27FC236}">
                <a16:creationId xmlns:a16="http://schemas.microsoft.com/office/drawing/2014/main" id="{8298DB4E-3B92-4CA4-852A-9F647E7219A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4191000" y="1066803"/>
            <a:ext cx="2743200" cy="3126023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une image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E528B4D-15E8-4161-96F7-75D0217AD2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2694295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entière avec barr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112976"/>
            <a:ext cx="12191999" cy="6745024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une image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7C67066A-9B9E-468B-97C6-94BF615FA94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A82AF7E6-6C19-4A41-BFA5-44C4F2A371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548640"/>
            <a:ext cx="11106151" cy="51816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3111247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entiè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une image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FC59837-0A86-4467-BB38-E2AC882F3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8857779-E765-4EC2-825C-B8E41285A0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1" y="548640"/>
            <a:ext cx="11106151" cy="518160"/>
          </a:xfrm>
        </p:spPr>
        <p:txBody>
          <a:bodyPr rtlCol="0"/>
          <a:lstStyle/>
          <a:p>
            <a:pPr rtl="0"/>
            <a:r>
              <a:rPr lang="fr-FR" noProof="0"/>
              <a:t>Modifiez le style du titre</a:t>
            </a:r>
          </a:p>
        </p:txBody>
      </p:sp>
    </p:spTree>
    <p:extLst>
      <p:ext uri="{BB962C8B-B14F-4D97-AF65-F5344CB8AC3E}">
        <p14:creationId xmlns:p14="http://schemas.microsoft.com/office/powerpoint/2010/main" val="10046070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entiè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une image</a:t>
            </a:r>
          </a:p>
        </p:txBody>
      </p:sp>
      <p:sp>
        <p:nvSpPr>
          <p:cNvPr id="6" name="Espace réservé du texte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261802" y="1189971"/>
            <a:ext cx="4389543" cy="4677431"/>
          </a:xfrm>
          <a:solidFill>
            <a:schemeClr val="bg1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7612321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Contenu important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5AE16EF6-8987-4193-B346-1BEA14401C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5E2D4840-4EB5-4438-9A16-D0006A68A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1" y="548642"/>
            <a:ext cx="11106151" cy="641329"/>
          </a:xfrm>
        </p:spPr>
        <p:txBody>
          <a:bodyPr rtlCol="0"/>
          <a:lstStyle/>
          <a:p>
            <a:pPr rtl="0"/>
            <a:r>
              <a:rPr lang="fr-FR" noProof="0"/>
              <a:t>Cliquez pour modifier le style du titre du masque</a:t>
            </a:r>
          </a:p>
        </p:txBody>
      </p:sp>
    </p:spTree>
    <p:extLst>
      <p:ext uri="{BB962C8B-B14F-4D97-AF65-F5344CB8AC3E}">
        <p14:creationId xmlns:p14="http://schemas.microsoft.com/office/powerpoint/2010/main" val="1691470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Image entiè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’image 8">
            <a:extLst>
              <a:ext uri="{FF2B5EF4-FFF2-40B4-BE49-F238E27FC236}">
                <a16:creationId xmlns:a16="http://schemas.microsoft.com/office/drawing/2014/main" id="{17C4BA0D-DEC0-450E-8F4D-B0E6D2D7D0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une image</a:t>
            </a:r>
          </a:p>
        </p:txBody>
      </p:sp>
      <p:sp>
        <p:nvSpPr>
          <p:cNvPr id="6" name="Espace réservé du texte 16">
            <a:extLst>
              <a:ext uri="{FF2B5EF4-FFF2-40B4-BE49-F238E27FC236}">
                <a16:creationId xmlns:a16="http://schemas.microsoft.com/office/drawing/2014/main" id="{16932398-C947-4474-88D6-4117EC391C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52270" y="1189971"/>
            <a:ext cx="4389543" cy="4677431"/>
          </a:xfrm>
          <a:solidFill>
            <a:schemeClr val="accent2">
              <a:alpha val="88000"/>
            </a:schemeClr>
          </a:solidFill>
          <a:ln w="28575">
            <a:solidFill>
              <a:schemeClr val="accent2"/>
            </a:solidFill>
          </a:ln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8FDA84E-9F5D-4D50-8133-68FB098D7135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02789" y="1494770"/>
            <a:ext cx="3688080" cy="3915430"/>
          </a:xfrm>
        </p:spPr>
        <p:txBody>
          <a:bodyPr lIns="91440" rIns="91440" rtlCol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3200">
                <a:solidFill>
                  <a:schemeClr val="bg1"/>
                </a:solidFill>
              </a:defRPr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 rtl="0"/>
            <a:r>
              <a:rPr lang="fr-FR" noProof="0"/>
              <a:t>Contenu important</a:t>
            </a:r>
          </a:p>
        </p:txBody>
      </p:sp>
      <p:sp>
        <p:nvSpPr>
          <p:cNvPr id="10" name="Espace réservé du numéro de diapositive 5">
            <a:extLst>
              <a:ext uri="{FF2B5EF4-FFF2-40B4-BE49-F238E27FC236}">
                <a16:creationId xmlns:a16="http://schemas.microsoft.com/office/drawing/2014/main" id="{1AC89BA5-7D71-4838-92DC-A9DD44EC055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5614DBA-0879-4C83-B4B4-EECB085A2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48641" y="548640"/>
            <a:ext cx="11106151" cy="441960"/>
          </a:xfrm>
        </p:spPr>
        <p:txBody>
          <a:bodyPr rtlCol="0"/>
          <a:lstStyle/>
          <a:p>
            <a:pPr rtl="0"/>
            <a:r>
              <a:rPr lang="fr-FR" noProof="0"/>
              <a:t>Cliquez pour modifier le style du titre du masque</a:t>
            </a:r>
          </a:p>
        </p:txBody>
      </p:sp>
    </p:spTree>
    <p:extLst>
      <p:ext uri="{BB962C8B-B14F-4D97-AF65-F5344CB8AC3E}">
        <p14:creationId xmlns:p14="http://schemas.microsoft.com/office/powerpoint/2010/main" val="12197681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ous-titre Contenu et demi-image_Barre de forme supérie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50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2" name="Espace réservé du contenu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6527804" y="4021650"/>
            <a:ext cx="5090157" cy="1884265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527804" y="3429000"/>
            <a:ext cx="5090157" cy="424732"/>
          </a:xfrm>
          <a:noFill/>
        </p:spPr>
        <p:txBody>
          <a:bodyPr wrap="square" lIns="91440" rIns="91440" rtlCol="0">
            <a:sp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4" name="Espace réservé d’imag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5" name="Espace réservé d’imag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652780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7" name="Espace réservé du numéro de diapositive 5">
            <a:extLst>
              <a:ext uri="{FF2B5EF4-FFF2-40B4-BE49-F238E27FC236}">
                <a16:creationId xmlns:a16="http://schemas.microsoft.com/office/drawing/2014/main" id="{C94646A1-59D8-49D7-B0E1-B7771AB22D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9806680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re de contenu de sous-titre et de moitié Image_Top barre de form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48640" y="4021650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2" name="Espace réservé du contenu 6">
            <a:extLst>
              <a:ext uri="{FF2B5EF4-FFF2-40B4-BE49-F238E27FC236}">
                <a16:creationId xmlns:a16="http://schemas.microsoft.com/office/drawing/2014/main" id="{2E79C3B8-3CB6-4D76-8182-4489C35C869A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4358640" y="4021650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3" name="Espace réservé du texte 7">
            <a:extLst>
              <a:ext uri="{FF2B5EF4-FFF2-40B4-BE49-F238E27FC236}">
                <a16:creationId xmlns:a16="http://schemas.microsoft.com/office/drawing/2014/main" id="{0CBC5711-960A-4093-BF8D-E1FB5C4179A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35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4" name="Espace réservé d’imag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5" name="Espace réservé d’image 7">
            <a:extLst>
              <a:ext uri="{FF2B5EF4-FFF2-40B4-BE49-F238E27FC236}">
                <a16:creationId xmlns:a16="http://schemas.microsoft.com/office/drawing/2014/main" id="{6C4C965C-0B8E-48F5-AAAC-C3237DCB29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4358640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6" name="Espace réservé du contenu 6">
            <a:extLst>
              <a:ext uri="{FF2B5EF4-FFF2-40B4-BE49-F238E27FC236}">
                <a16:creationId xmlns:a16="http://schemas.microsoft.com/office/drawing/2014/main" id="{F4C1E55C-86D8-4053-9865-59D5B4F8A35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8168640" y="4021650"/>
            <a:ext cx="3474720" cy="1884265"/>
          </a:xfrm>
        </p:spPr>
        <p:txBody>
          <a:bodyPr lIns="91440" rIns="91440" rtlCol="0"/>
          <a:lstStyle/>
          <a:p>
            <a:pPr lvl="0" rtl="0"/>
            <a:r>
              <a:rPr lang="fr-FR" noProof="0"/>
              <a:t>Modifiez les styles du texte</a:t>
            </a:r>
          </a:p>
          <a:p>
            <a:pPr lvl="1" rtl="0"/>
            <a:r>
              <a:rPr lang="fr-FR" noProof="0"/>
              <a:t>Deuxième niveau</a:t>
            </a:r>
          </a:p>
          <a:p>
            <a:pPr lvl="2" rtl="0"/>
            <a:r>
              <a:rPr lang="fr-FR" noProof="0"/>
              <a:t>Troisième niveau</a:t>
            </a:r>
          </a:p>
          <a:p>
            <a:pPr lvl="3" rtl="0"/>
            <a:r>
              <a:rPr lang="fr-FR" noProof="0"/>
              <a:t>Quatrième niveau</a:t>
            </a:r>
          </a:p>
          <a:p>
            <a:pPr lvl="4" rtl="0"/>
            <a:r>
              <a:rPr lang="fr-FR" noProof="0"/>
              <a:t>Cinquième niveau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3B68B60C-9D86-4961-A5CE-AB650CA3364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68640" y="3429000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9" name="Espace réservé d’image 7">
            <a:extLst>
              <a:ext uri="{FF2B5EF4-FFF2-40B4-BE49-F238E27FC236}">
                <a16:creationId xmlns:a16="http://schemas.microsoft.com/office/drawing/2014/main" id="{AFE200E7-D3F0-41C3-92B0-E09677035A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8168336" y="2423061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21" name="Espace réservé du numéro de diapositive 5">
            <a:extLst>
              <a:ext uri="{FF2B5EF4-FFF2-40B4-BE49-F238E27FC236}">
                <a16:creationId xmlns:a16="http://schemas.microsoft.com/office/drawing/2014/main" id="{520633DF-6AFD-4B07-9AFD-09317A9CC68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256682403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 de titre contenu 2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38400"/>
            <a:ext cx="5901459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713664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4" name="Espace réservé d’imag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20" name="Espace réservé du contenu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4391622"/>
            <a:ext cx="5901459" cy="975260"/>
          </a:xfrm>
        </p:spPr>
        <p:txBody>
          <a:bodyPr lIns="91440" rIns="91440" rtlCol="0" anchor="ctr">
            <a:noAutofit/>
          </a:bodyPr>
          <a:lstStyle>
            <a:lvl1pPr>
              <a:defRPr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4666886"/>
            <a:ext cx="3474720" cy="424732"/>
          </a:xfrm>
          <a:noFill/>
        </p:spPr>
        <p:txBody>
          <a:bodyPr wrap="square" lIns="91440" rIns="91440" rtlCol="0">
            <a:no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22" name="Espace réservé d’imag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4517480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8621574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 de titre contenu 3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 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562600" y="2423063"/>
            <a:ext cx="5901459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24000" y="2547466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4" name="Espace réservé d’imag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48944" y="2564258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20" name="Espace réservé du contenu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5562600" y="3556396"/>
            <a:ext cx="5901459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524000" y="3680801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22" name="Espace réservé d’imag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548944" y="3697593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3" name="Espace réservé du contenu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5562600" y="4689734"/>
            <a:ext cx="5901459" cy="1005939"/>
          </a:xfrm>
        </p:spPr>
        <p:txBody>
          <a:bodyPr lIns="91440" rIns="91440" rtlCol="0"/>
          <a:lstStyle>
            <a:lvl1pPr>
              <a:defRPr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4000" y="4814137"/>
            <a:ext cx="3810000" cy="757130"/>
          </a:xfrm>
          <a:noFill/>
        </p:spPr>
        <p:txBody>
          <a:bodyPr wrap="square" lIns="91440" rIns="91440" rtlCol="0" anchor="ctr">
            <a:spAutoFit/>
          </a:bodyPr>
          <a:lstStyle>
            <a:lvl1pPr marL="0" indent="0">
              <a:buNone/>
              <a:defRPr sz="24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fr-FR" noProof="0"/>
              <a:t>AJOUTER TEXTE SUPPLÉMENTAIRE </a:t>
            </a:r>
          </a:p>
        </p:txBody>
      </p:sp>
      <p:sp>
        <p:nvSpPr>
          <p:cNvPr id="19" name="Espace réservé d’imag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548944" y="4830929"/>
            <a:ext cx="711197" cy="723544"/>
          </a:xfrm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</p:spTree>
    <p:extLst>
      <p:ext uri="{BB962C8B-B14F-4D97-AF65-F5344CB8AC3E}">
        <p14:creationId xmlns:p14="http://schemas.microsoft.com/office/powerpoint/2010/main" val="28474110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ône de correctif de titre Icône de contenu 3 lig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e libre : Form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35FB90DC-1879-4B22-883B-7444D1A858EC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151215" y="2035302"/>
            <a:ext cx="4312844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8" name="Espace réservé du texte 7">
            <a:extLst>
              <a:ext uri="{FF2B5EF4-FFF2-40B4-BE49-F238E27FC236}">
                <a16:creationId xmlns:a16="http://schemas.microsoft.com/office/drawing/2014/main" id="{4D8DAD49-E192-4934-8CF1-25E9CA66F76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840" y="2280181"/>
            <a:ext cx="49377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14" name="Espace réservé d’image 7">
            <a:extLst>
              <a:ext uri="{FF2B5EF4-FFF2-40B4-BE49-F238E27FC236}">
                <a16:creationId xmlns:a16="http://schemas.microsoft.com/office/drawing/2014/main" id="{37CF37DF-A8A3-42D8-BAFE-0F56DCEC76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5756427" y="1935993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20" name="Espace réservé du contenu 6">
            <a:extLst>
              <a:ext uri="{FF2B5EF4-FFF2-40B4-BE49-F238E27FC236}">
                <a16:creationId xmlns:a16="http://schemas.microsoft.com/office/drawing/2014/main" id="{36B305EA-E44E-48DA-922F-20D8D3496709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071132" y="3576256"/>
            <a:ext cx="5392925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038D7323-C655-4E9F-A5C0-AE44AF90708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8640" y="3846999"/>
            <a:ext cx="40233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5"/>
                </a:solidFill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22" name="Espace réservé d’image 7">
            <a:extLst>
              <a:ext uri="{FF2B5EF4-FFF2-40B4-BE49-F238E27FC236}">
                <a16:creationId xmlns:a16="http://schemas.microsoft.com/office/drawing/2014/main" id="{F79C998E-1F82-4AC1-AD39-82F45A05CE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4774509" y="350281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3" name="Espace réservé du contenu 6">
            <a:extLst>
              <a:ext uri="{FF2B5EF4-FFF2-40B4-BE49-F238E27FC236}">
                <a16:creationId xmlns:a16="http://schemas.microsoft.com/office/drawing/2014/main" id="{3FD6DDB9-4D92-43F8-B746-ABBAB109CA1E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4949701" y="5117210"/>
            <a:ext cx="6514359" cy="914490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 rtl="0"/>
            <a:r>
              <a:rPr lang="fr-FR" noProof="0"/>
              <a:t>Texte de description 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13E2F95F-BD26-4AA8-941E-3993C9F1DBB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48641" y="5362089"/>
            <a:ext cx="2956560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r">
              <a:buNone/>
              <a:defRPr sz="2000" b="1">
                <a:solidFill>
                  <a:schemeClr val="accent6"/>
                </a:solidFill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19" name="Espace réservé d’image 7">
            <a:extLst>
              <a:ext uri="{FF2B5EF4-FFF2-40B4-BE49-F238E27FC236}">
                <a16:creationId xmlns:a16="http://schemas.microsoft.com/office/drawing/2014/main" id="{68F52DD2-B3F0-4652-8C7B-96406F99FC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80393" y="5017901"/>
            <a:ext cx="1094116" cy="111310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Icône</a:t>
            </a:r>
          </a:p>
        </p:txBody>
      </p:sp>
      <p:sp>
        <p:nvSpPr>
          <p:cNvPr id="35" name="Forme libre : Forme 34">
            <a:extLst>
              <a:ext uri="{FF2B5EF4-FFF2-40B4-BE49-F238E27FC236}">
                <a16:creationId xmlns:a16="http://schemas.microsoft.com/office/drawing/2014/main" id="{79F57DF2-7AB9-4D3A-AADE-E93D5621B0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135897438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correctif 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e libre : Form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5" name="Forme libre : Form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2018098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22">
            <a:extLst>
              <a:ext uri="{FF2B5EF4-FFF2-40B4-BE49-F238E27FC236}">
                <a16:creationId xmlns:a16="http://schemas.microsoft.com/office/drawing/2014/main" id="{C6B9C406-BFD3-481F-9B48-3DCA3A3301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5751898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23">
            <a:extLst>
              <a:ext uri="{FF2B5EF4-FFF2-40B4-BE49-F238E27FC236}">
                <a16:creationId xmlns:a16="http://schemas.microsoft.com/office/drawing/2014/main" id="{4AF3D50D-B3D8-4A41-84D8-4BE250D1BD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9485698" y="5181600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ce réservé d’imag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533402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 1</a:t>
            </a:r>
          </a:p>
        </p:txBody>
      </p:sp>
      <p:sp>
        <p:nvSpPr>
          <p:cNvPr id="30" name="Espace réservé d’image 8">
            <a:extLst>
              <a:ext uri="{FF2B5EF4-FFF2-40B4-BE49-F238E27FC236}">
                <a16:creationId xmlns:a16="http://schemas.microsoft.com/office/drawing/2014/main" id="{6321F101-EC7B-4128-A7FA-373AC507D3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4267202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 2</a:t>
            </a:r>
          </a:p>
        </p:txBody>
      </p:sp>
      <p:sp>
        <p:nvSpPr>
          <p:cNvPr id="31" name="Espace réservé d’image 8">
            <a:extLst>
              <a:ext uri="{FF2B5EF4-FFF2-40B4-BE49-F238E27FC236}">
                <a16:creationId xmlns:a16="http://schemas.microsoft.com/office/drawing/2014/main" id="{229667AF-39CB-43E6-8D30-A2DDF8365C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8001002" y="2057401"/>
            <a:ext cx="3657599" cy="2762808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 3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8642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33" name="Espace réservé du texte 7">
            <a:extLst>
              <a:ext uri="{FF2B5EF4-FFF2-40B4-BE49-F238E27FC236}">
                <a16:creationId xmlns:a16="http://schemas.microsoft.com/office/drawing/2014/main" id="{EB4CA538-2AD9-458A-B582-2FBFEAF60CF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267202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35" name="Espace réservé du texte 7">
            <a:extLst>
              <a:ext uri="{FF2B5EF4-FFF2-40B4-BE49-F238E27FC236}">
                <a16:creationId xmlns:a16="http://schemas.microsoft.com/office/drawing/2014/main" id="{857C263B-EA99-4350-84C0-08B9746AEC0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8001002" y="5542992"/>
            <a:ext cx="36423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</p:spTree>
    <p:extLst>
      <p:ext uri="{BB962C8B-B14F-4D97-AF65-F5344CB8AC3E}">
        <p14:creationId xmlns:p14="http://schemas.microsoft.com/office/powerpoint/2010/main" val="11847593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’équ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e libre : Form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5" name="Forme libre : Form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6B4884FC-8C22-42B9-9E84-2B12AC733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/>
          <p:nvPr userDrawn="1"/>
        </p:nvCxnSpPr>
        <p:spPr>
          <a:xfrm>
            <a:off x="1751398" y="5027659"/>
            <a:ext cx="688207" cy="0"/>
          </a:xfrm>
          <a:prstGeom prst="line">
            <a:avLst/>
          </a:prstGeom>
          <a:ln w="57150" cap="rnd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Espace réservé d’image 8">
            <a:extLst>
              <a:ext uri="{FF2B5EF4-FFF2-40B4-BE49-F238E27FC236}">
                <a16:creationId xmlns:a16="http://schemas.microsoft.com/office/drawing/2014/main" id="{D7401DA1-CBDE-40D5-856F-25C28280FCB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23903" y="2057402"/>
            <a:ext cx="2743197" cy="2743198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125C62A5-1A39-471E-B819-35EB9F8B0C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1022" y="5307558"/>
            <a:ext cx="3108959" cy="424732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20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2FD9C5C0-2B13-4BD9-BA25-5F692DE9E82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1022" y="5688561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4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cxnSp>
        <p:nvCxnSpPr>
          <p:cNvPr id="5" name="Connecteur droit 4">
            <a:extLst>
              <a:ext uri="{FF2B5EF4-FFF2-40B4-BE49-F238E27FC236}">
                <a16:creationId xmlns:a16="http://schemas.microsoft.com/office/drawing/2014/main" id="{9971D9F8-CAE6-4680-A029-F96D0F1441FD}"/>
              </a:ext>
            </a:extLst>
          </p:cNvPr>
          <p:cNvCxnSpPr>
            <a:cxnSpLocks/>
          </p:cNvCxnSpPr>
          <p:nvPr userDrawn="1"/>
        </p:nvCxnSpPr>
        <p:spPr>
          <a:xfrm flipH="1">
            <a:off x="3907845" y="2747071"/>
            <a:ext cx="2160051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A31598D0-210A-4FC8-9A7B-BFA0921CF2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5536511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" name="Groupe 5">
            <a:extLst>
              <a:ext uri="{FF2B5EF4-FFF2-40B4-BE49-F238E27FC236}">
                <a16:creationId xmlns:a16="http://schemas.microsoft.com/office/drawing/2014/main" id="{606439E2-68F5-46DF-9799-ABBEBECFD3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3906014" y="2754546"/>
            <a:ext cx="3254399" cy="2828600"/>
            <a:chOff x="4431264" y="2199060"/>
            <a:chExt cx="3363136" cy="2828600"/>
          </a:xfrm>
        </p:grpSpPr>
        <p:cxnSp>
          <p:nvCxnSpPr>
            <p:cNvPr id="21" name="Connecteur droit 20">
              <a:extLst>
                <a:ext uri="{FF2B5EF4-FFF2-40B4-BE49-F238E27FC236}">
                  <a16:creationId xmlns:a16="http://schemas.microsoft.com/office/drawing/2014/main" id="{E95E9585-55FC-4C03-8122-DED9B077D9F8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Connecteur droit 21">
              <a:extLst>
                <a:ext uri="{FF2B5EF4-FFF2-40B4-BE49-F238E27FC236}">
                  <a16:creationId xmlns:a16="http://schemas.microsoft.com/office/drawing/2014/main" id="{F2403E01-A7A9-4801-84C2-A2B3D9B7F577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Espace réservé d’image 8">
            <a:extLst>
              <a:ext uri="{FF2B5EF4-FFF2-40B4-BE49-F238E27FC236}">
                <a16:creationId xmlns:a16="http://schemas.microsoft.com/office/drawing/2014/main" id="{BDA24073-E1E8-43FF-B135-B2947B9722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19" hasCustomPrompt="1"/>
          </p:nvPr>
        </p:nvSpPr>
        <p:spPr>
          <a:xfrm>
            <a:off x="5426747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6" name="Espace réservé d’image 8">
            <a:extLst>
              <a:ext uri="{FF2B5EF4-FFF2-40B4-BE49-F238E27FC236}">
                <a16:creationId xmlns:a16="http://schemas.microsoft.com/office/drawing/2014/main" id="{DAD1D946-AD65-4E2D-A739-D93BA1AC1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0" hasCustomPrompt="1"/>
          </p:nvPr>
        </p:nvSpPr>
        <p:spPr>
          <a:xfrm>
            <a:off x="4408934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’image 8">
            <a:extLst>
              <a:ext uri="{FF2B5EF4-FFF2-40B4-BE49-F238E27FC236}">
                <a16:creationId xmlns:a16="http://schemas.microsoft.com/office/drawing/2014/main" id="{036FD13F-5CDF-4A6F-A890-1F23EA59027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 userDrawn="1">
            <p:ph type="pic" sz="quarter" idx="21" hasCustomPrompt="1"/>
          </p:nvPr>
        </p:nvSpPr>
        <p:spPr>
          <a:xfrm>
            <a:off x="6458833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cxnSp>
        <p:nvCxnSpPr>
          <p:cNvPr id="36" name="Connecteur droit 35">
            <a:extLst>
              <a:ext uri="{FF2B5EF4-FFF2-40B4-BE49-F238E27FC236}">
                <a16:creationId xmlns:a16="http://schemas.microsoft.com/office/drawing/2014/main" id="{4EA974DF-48E5-46E7-9453-8A47028BC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flipH="1">
            <a:off x="7036660" y="2747071"/>
            <a:ext cx="2160051" cy="2836074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36">
            <a:extLst>
              <a:ext uri="{FF2B5EF4-FFF2-40B4-BE49-F238E27FC236}">
                <a16:creationId xmlns:a16="http://schemas.microsoft.com/office/drawing/2014/main" id="{CA85692E-DBD5-4FD7-95CA-849C102632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8665325" y="3617080"/>
            <a:ext cx="0" cy="109728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Groupe 37">
            <a:extLst>
              <a:ext uri="{FF2B5EF4-FFF2-40B4-BE49-F238E27FC236}">
                <a16:creationId xmlns:a16="http://schemas.microsoft.com/office/drawing/2014/main" id="{606422F5-A2F2-43D5-84EE-F875A28A72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>
            <a:off x="7034829" y="2754546"/>
            <a:ext cx="3254399" cy="2828600"/>
            <a:chOff x="4431264" y="2199060"/>
            <a:chExt cx="3363136" cy="2828600"/>
          </a:xfrm>
        </p:grpSpPr>
        <p:cxnSp>
          <p:nvCxnSpPr>
            <p:cNvPr id="39" name="Connecteur droit 38">
              <a:extLst>
                <a:ext uri="{FF2B5EF4-FFF2-40B4-BE49-F238E27FC236}">
                  <a16:creationId xmlns:a16="http://schemas.microsoft.com/office/drawing/2014/main" id="{4BDD12EB-7EFD-4370-A7C6-9E57D6A7C6DF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7227429" y="1632088"/>
              <a:ext cx="0" cy="1133943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Connecteur droit 39">
              <a:extLst>
                <a:ext uri="{FF2B5EF4-FFF2-40B4-BE49-F238E27FC236}">
                  <a16:creationId xmlns:a16="http://schemas.microsoft.com/office/drawing/2014/main" id="{95D1AAC8-713E-418F-B7B4-27B58BDFD77C}"/>
                </a:ext>
              </a:extLst>
            </p:cNvPr>
            <p:cNvCxnSpPr>
              <a:cxnSpLocks/>
            </p:cNvCxnSpPr>
            <p:nvPr userDrawn="1"/>
          </p:nvCxnSpPr>
          <p:spPr>
            <a:xfrm rot="16200000">
              <a:off x="4950988" y="4507936"/>
              <a:ext cx="0" cy="1039447"/>
            </a:xfrm>
            <a:prstGeom prst="line">
              <a:avLst/>
            </a:prstGeom>
            <a:ln w="254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Espace réservé d’image 8">
            <a:extLst>
              <a:ext uri="{FF2B5EF4-FFF2-40B4-BE49-F238E27FC236}">
                <a16:creationId xmlns:a16="http://schemas.microsoft.com/office/drawing/2014/main" id="{DEE070FD-95C9-4396-B429-69E1E14E32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2" hasCustomPrompt="1"/>
          </p:nvPr>
        </p:nvSpPr>
        <p:spPr>
          <a:xfrm>
            <a:off x="8555562" y="366329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42" name="Espace réservé d’image 8">
            <a:extLst>
              <a:ext uri="{FF2B5EF4-FFF2-40B4-BE49-F238E27FC236}">
                <a16:creationId xmlns:a16="http://schemas.microsoft.com/office/drawing/2014/main" id="{5A9E7D40-35C3-4F7D-AAB6-D4168037C9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537747" y="5090164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43" name="Espace réservé d’image 8">
            <a:extLst>
              <a:ext uri="{FF2B5EF4-FFF2-40B4-BE49-F238E27FC236}">
                <a16:creationId xmlns:a16="http://schemas.microsoft.com/office/drawing/2014/main" id="{13CB6343-C37E-4656-A566-EA9A3A1BF01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4" hasCustomPrompt="1"/>
          </p:nvPr>
        </p:nvSpPr>
        <p:spPr>
          <a:xfrm>
            <a:off x="9587647" y="2223786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44" name="Espace réservé du texte 7">
            <a:extLst>
              <a:ext uri="{FF2B5EF4-FFF2-40B4-BE49-F238E27FC236}">
                <a16:creationId xmlns:a16="http://schemas.microsoft.com/office/drawing/2014/main" id="{847B0A6E-95FE-4876-8783-F2D69813E0D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595850" y="2643607"/>
            <a:ext cx="131181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5" name="Espace réservé du texte 7">
            <a:extLst>
              <a:ext uri="{FF2B5EF4-FFF2-40B4-BE49-F238E27FC236}">
                <a16:creationId xmlns:a16="http://schemas.microsoft.com/office/drawing/2014/main" id="{4E9CD2A8-E96D-45CF-B252-F6F8267FF34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557415" y="4083117"/>
            <a:ext cx="131181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6" name="Espace réservé du texte 7">
            <a:extLst>
              <a:ext uri="{FF2B5EF4-FFF2-40B4-BE49-F238E27FC236}">
                <a16:creationId xmlns:a16="http://schemas.microsoft.com/office/drawing/2014/main" id="{1AE8BBFE-01C4-4028-9B89-8D3A005A4B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564282" y="5509985"/>
            <a:ext cx="131181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7" name="Espace réservé du texte 7">
            <a:extLst>
              <a:ext uri="{FF2B5EF4-FFF2-40B4-BE49-F238E27FC236}">
                <a16:creationId xmlns:a16="http://schemas.microsoft.com/office/drawing/2014/main" id="{49C15349-435A-457E-9835-D4345AD3ED9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0727786" y="2643607"/>
            <a:ext cx="131181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8" name="Espace réservé du texte 7">
            <a:extLst>
              <a:ext uri="{FF2B5EF4-FFF2-40B4-BE49-F238E27FC236}">
                <a16:creationId xmlns:a16="http://schemas.microsoft.com/office/drawing/2014/main" id="{06DC437D-C5F6-49FA-8BF0-932297827EA8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89351" y="4083117"/>
            <a:ext cx="131181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9DB16E7F-EE86-4AF9-871B-5614FE2D442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696218" y="5509985"/>
            <a:ext cx="131181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</p:spTree>
    <p:extLst>
      <p:ext uri="{BB962C8B-B14F-4D97-AF65-F5344CB8AC3E}">
        <p14:creationId xmlns:p14="http://schemas.microsoft.com/office/powerpoint/2010/main" val="3622213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Graph or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8" name="Espace réservé d’imag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960065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788866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788866" y="2999472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46423" y="665228"/>
            <a:ext cx="0" cy="740664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’imag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8112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520495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520495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19" name="Espace réservé d’imag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36400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349295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349295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2" name="Espace réservé d’imag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5449774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159046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5159046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5" name="Espace réservé d’imag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7259523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6" name="Espace réservé du texte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68795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68795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8" name="Espace réservé d’imag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9066635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775906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775906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2609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Graph org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8" name="Espace réservé d’imag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596642" y="1981200"/>
            <a:ext cx="1523993" cy="1523994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25442" y="2618469"/>
            <a:ext cx="3108959" cy="424732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425442" y="2999472"/>
            <a:ext cx="3108959" cy="323629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112012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’imag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105273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2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2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19" name="Espace réservé d’imag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288153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2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2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2" name="Espace réservé d’imag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0" hasCustomPrompt="1"/>
          </p:nvPr>
        </p:nvSpPr>
        <p:spPr>
          <a:xfrm>
            <a:off x="4691279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1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1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5" name="Espace réservé d’imag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3" hasCustomPrompt="1"/>
          </p:nvPr>
        </p:nvSpPr>
        <p:spPr>
          <a:xfrm>
            <a:off x="6501030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6" name="Espace réservé du texte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2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2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8" name="Espace réservé d’imag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6" hasCustomPrompt="1"/>
          </p:nvPr>
        </p:nvSpPr>
        <p:spPr>
          <a:xfrm>
            <a:off x="830814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3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3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31" name="Espace réservé d’imag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39" hasCustomPrompt="1"/>
          </p:nvPr>
        </p:nvSpPr>
        <p:spPr>
          <a:xfrm>
            <a:off x="10115251" y="3865629"/>
            <a:ext cx="1005836" cy="100583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3" y="5114387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3" name="Espace réservé du texte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3" y="5346800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37826555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UNIQUEMENT_Graph org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3" name="Espace réservé du numéro de diapositive 5">
            <a:extLst>
              <a:ext uri="{FF2B5EF4-FFF2-40B4-BE49-F238E27FC236}">
                <a16:creationId xmlns:a16="http://schemas.microsoft.com/office/drawing/2014/main" id="{2DBF2FB3-2A18-4DFA-BE67-CBEB450840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9" name="Forme libre : Forme 8">
            <a:extLst>
              <a:ext uri="{FF2B5EF4-FFF2-40B4-BE49-F238E27FC236}">
                <a16:creationId xmlns:a16="http://schemas.microsoft.com/office/drawing/2014/main" id="{0CE973A6-10E7-4E33-AA8B-7240F919701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8" name="Espace réservé d’image 8">
            <a:extLst>
              <a:ext uri="{FF2B5EF4-FFF2-40B4-BE49-F238E27FC236}">
                <a16:creationId xmlns:a16="http://schemas.microsoft.com/office/drawing/2014/main" id="{48934421-B8F7-41B6-9EC4-5E3C497424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4178095" y="1905000"/>
            <a:ext cx="1255400" cy="1255400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0" name="Espace réservé du texte 7">
            <a:extLst>
              <a:ext uri="{FF2B5EF4-FFF2-40B4-BE49-F238E27FC236}">
                <a16:creationId xmlns:a16="http://schemas.microsoft.com/office/drawing/2014/main" id="{4BACF049-4E3E-418D-9DB0-9D63BDDD25A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01138" y="2288333"/>
            <a:ext cx="3108959" cy="290097"/>
          </a:xfrm>
          <a:noFill/>
        </p:spPr>
        <p:txBody>
          <a:bodyPr wrap="square" lIns="91440" rIns="91440" rtlCol="0" anchor="ctr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600" b="1">
                <a:solidFill>
                  <a:schemeClr val="tx2"/>
                </a:solidFill>
                <a:latin typeface="+mj-lt"/>
              </a:defRPr>
            </a:lvl1pPr>
          </a:lstStyle>
          <a:p>
            <a:pPr lvl="0" rtl="0"/>
            <a:r>
              <a:rPr lang="fr-FR" noProof="0"/>
              <a:t>AJOUTER TEXTE </a:t>
            </a:r>
          </a:p>
        </p:txBody>
      </p:sp>
      <p:sp>
        <p:nvSpPr>
          <p:cNvPr id="12" name="Espace réservé du texte 7">
            <a:extLst>
              <a:ext uri="{FF2B5EF4-FFF2-40B4-BE49-F238E27FC236}">
                <a16:creationId xmlns:a16="http://schemas.microsoft.com/office/drawing/2014/main" id="{EFE2AF5B-D21D-4FE5-932F-F2989F6E011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601138" y="2566043"/>
            <a:ext cx="3108959" cy="221043"/>
          </a:xfrm>
          <a:noFill/>
        </p:spPr>
        <p:txBody>
          <a:bodyPr wrap="square" lIns="91440" rIns="91440" rtlCol="0" anchor="t">
            <a:noAutofit/>
          </a:bodyPr>
          <a:lstStyle>
            <a:lvl1pPr marL="0" indent="0" algn="l">
              <a:spcBef>
                <a:spcPts val="0"/>
              </a:spcBef>
              <a:spcAft>
                <a:spcPts val="0"/>
              </a:spcAft>
              <a:buNone/>
              <a:defRPr sz="1200" b="0">
                <a:solidFill>
                  <a:schemeClr val="tx2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cxnSp>
        <p:nvCxnSpPr>
          <p:cNvPr id="14" name="Connecteur droit 13">
            <a:extLst>
              <a:ext uri="{FF2B5EF4-FFF2-40B4-BE49-F238E27FC236}">
                <a16:creationId xmlns:a16="http://schemas.microsoft.com/office/drawing/2014/main" id="{266B4E82-4E92-438C-9DBD-FDAC98DBA8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-670561"/>
            <a:ext cx="0" cy="8961120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space réservé d’image 8">
            <a:extLst>
              <a:ext uri="{FF2B5EF4-FFF2-40B4-BE49-F238E27FC236}">
                <a16:creationId xmlns:a16="http://schemas.microsoft.com/office/drawing/2014/main" id="{5C2A05E4-0266-470B-94B6-0EA500EFD5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1" hasCustomPrompt="1"/>
          </p:nvPr>
        </p:nvSpPr>
        <p:spPr>
          <a:xfrm>
            <a:off x="109845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7">
            <a:extLst>
              <a:ext uri="{FF2B5EF4-FFF2-40B4-BE49-F238E27FC236}">
                <a16:creationId xmlns:a16="http://schemas.microsoft.com/office/drawing/2014/main" id="{8B705CE2-63BB-44EF-9494-D7197888F260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62002" y="4327382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18" name="Espace réservé du texte 7">
            <a:extLst>
              <a:ext uri="{FF2B5EF4-FFF2-40B4-BE49-F238E27FC236}">
                <a16:creationId xmlns:a16="http://schemas.microsoft.com/office/drawing/2014/main" id="{91C9BD3E-CCA7-4ADF-83CB-175C316AEA84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62002" y="4497394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19" name="Espace réservé d’image 8">
            <a:extLst>
              <a:ext uri="{FF2B5EF4-FFF2-40B4-BE49-F238E27FC236}">
                <a16:creationId xmlns:a16="http://schemas.microsoft.com/office/drawing/2014/main" id="{DC756ECA-27F0-4309-A411-2021931A3A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27" hasCustomPrompt="1"/>
          </p:nvPr>
        </p:nvSpPr>
        <p:spPr>
          <a:xfrm>
            <a:off x="292725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0" name="Espace réservé du texte 7">
            <a:extLst>
              <a:ext uri="{FF2B5EF4-FFF2-40B4-BE49-F238E27FC236}">
                <a16:creationId xmlns:a16="http://schemas.microsoft.com/office/drawing/2014/main" id="{BCC1B1EE-9270-494A-B26E-3E810517012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2590802" y="4327382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1" name="Espace réservé du texte 7">
            <a:extLst>
              <a:ext uri="{FF2B5EF4-FFF2-40B4-BE49-F238E27FC236}">
                <a16:creationId xmlns:a16="http://schemas.microsoft.com/office/drawing/2014/main" id="{621D9997-09EF-468A-A3A6-7C2705CF175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2590802" y="4497394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2" name="Espace réservé d’image 8">
            <a:extLst>
              <a:ext uri="{FF2B5EF4-FFF2-40B4-BE49-F238E27FC236}">
                <a16:creationId xmlns:a16="http://schemas.microsoft.com/office/drawing/2014/main" id="{CC2A50A3-3A8F-469D-B16E-A06FD4C2A9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0" hasCustomPrompt="1"/>
          </p:nvPr>
        </p:nvSpPr>
        <p:spPr>
          <a:xfrm>
            <a:off x="4736999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3" name="Espace réservé du texte 7">
            <a:extLst>
              <a:ext uri="{FF2B5EF4-FFF2-40B4-BE49-F238E27FC236}">
                <a16:creationId xmlns:a16="http://schemas.microsoft.com/office/drawing/2014/main" id="{065EDDEE-214F-4148-8B8C-0BA5AEF7658A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4400551" y="4327382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4" name="Espace réservé du texte 7">
            <a:extLst>
              <a:ext uri="{FF2B5EF4-FFF2-40B4-BE49-F238E27FC236}">
                <a16:creationId xmlns:a16="http://schemas.microsoft.com/office/drawing/2014/main" id="{520C0E2F-F27A-44AC-BB9A-74F62BEC575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4400551" y="4497394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5" name="Espace réservé d’image 8">
            <a:extLst>
              <a:ext uri="{FF2B5EF4-FFF2-40B4-BE49-F238E27FC236}">
                <a16:creationId xmlns:a16="http://schemas.microsoft.com/office/drawing/2014/main" id="{ADC5446D-3469-43DA-ACE3-2AEC5B9038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3" hasCustomPrompt="1"/>
          </p:nvPr>
        </p:nvSpPr>
        <p:spPr>
          <a:xfrm>
            <a:off x="6546750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6" name="Espace réservé du texte 7">
            <a:extLst>
              <a:ext uri="{FF2B5EF4-FFF2-40B4-BE49-F238E27FC236}">
                <a16:creationId xmlns:a16="http://schemas.microsoft.com/office/drawing/2014/main" id="{4BF91944-817D-4080-9FC7-1C01D3C52F7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210302" y="4327382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27" name="Espace réservé du texte 7">
            <a:extLst>
              <a:ext uri="{FF2B5EF4-FFF2-40B4-BE49-F238E27FC236}">
                <a16:creationId xmlns:a16="http://schemas.microsoft.com/office/drawing/2014/main" id="{B6FC5678-B04A-4631-9DFF-776737E9C8A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210302" y="4497394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28" name="Espace réservé d’image 8">
            <a:extLst>
              <a:ext uri="{FF2B5EF4-FFF2-40B4-BE49-F238E27FC236}">
                <a16:creationId xmlns:a16="http://schemas.microsoft.com/office/drawing/2014/main" id="{BF024C2A-A070-4BF1-BA78-8FDD47DED4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6" hasCustomPrompt="1"/>
          </p:nvPr>
        </p:nvSpPr>
        <p:spPr>
          <a:xfrm>
            <a:off x="835386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9" name="Espace réservé du texte 7">
            <a:extLst>
              <a:ext uri="{FF2B5EF4-FFF2-40B4-BE49-F238E27FC236}">
                <a16:creationId xmlns:a16="http://schemas.microsoft.com/office/drawing/2014/main" id="{72D75690-3F0F-4257-84B4-90CB4E6BB7EA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8017413" y="4327382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0" name="Espace réservé du texte 7">
            <a:extLst>
              <a:ext uri="{FF2B5EF4-FFF2-40B4-BE49-F238E27FC236}">
                <a16:creationId xmlns:a16="http://schemas.microsoft.com/office/drawing/2014/main" id="{FC3E89DF-7D8F-458A-910F-B06B607998AF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017413" y="4497394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31" name="Espace réservé d’image 8">
            <a:extLst>
              <a:ext uri="{FF2B5EF4-FFF2-40B4-BE49-F238E27FC236}">
                <a16:creationId xmlns:a16="http://schemas.microsoft.com/office/drawing/2014/main" id="{49030BC1-7B5E-4BBD-AB44-8615DCFD46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39" hasCustomPrompt="1"/>
          </p:nvPr>
        </p:nvSpPr>
        <p:spPr>
          <a:xfrm>
            <a:off x="10160971" y="3352800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32" name="Espace réservé du texte 7">
            <a:extLst>
              <a:ext uri="{FF2B5EF4-FFF2-40B4-BE49-F238E27FC236}">
                <a16:creationId xmlns:a16="http://schemas.microsoft.com/office/drawing/2014/main" id="{10ED1CED-11B2-4927-93A4-CE47939F0AEC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824523" y="4327382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33" name="Espace réservé du texte 7">
            <a:extLst>
              <a:ext uri="{FF2B5EF4-FFF2-40B4-BE49-F238E27FC236}">
                <a16:creationId xmlns:a16="http://schemas.microsoft.com/office/drawing/2014/main" id="{39E2E141-317E-41F9-853F-B96493C8FB9B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824523" y="4497394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cxnSp>
        <p:nvCxnSpPr>
          <p:cNvPr id="34" name="Connecteur droit 33">
            <a:extLst>
              <a:ext uri="{FF2B5EF4-FFF2-40B4-BE49-F238E27FC236}">
                <a16:creationId xmlns:a16="http://schemas.microsoft.com/office/drawing/2014/main" id="{A69BD202-1C38-47A5-8B06-0AADB78AAE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/>
          </p:cNvCxnSpPr>
          <p:nvPr userDrawn="1"/>
        </p:nvCxnSpPr>
        <p:spPr>
          <a:xfrm rot="16200000">
            <a:off x="6165169" y="2642435"/>
            <a:ext cx="0" cy="5564151"/>
          </a:xfrm>
          <a:prstGeom prst="line">
            <a:avLst/>
          </a:prstGeom>
          <a:ln w="254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Espace réservé d’image 8">
            <a:extLst>
              <a:ext uri="{FF2B5EF4-FFF2-40B4-BE49-F238E27FC236}">
                <a16:creationId xmlns:a16="http://schemas.microsoft.com/office/drawing/2014/main" id="{68CF0B9D-069C-46BA-9B77-7BDE114F3E5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5" hasCustomPrompt="1"/>
          </p:nvPr>
        </p:nvSpPr>
        <p:spPr>
          <a:xfrm>
            <a:off x="292725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39" name="Espace réservé du texte 7">
            <a:extLst>
              <a:ext uri="{FF2B5EF4-FFF2-40B4-BE49-F238E27FC236}">
                <a16:creationId xmlns:a16="http://schemas.microsoft.com/office/drawing/2014/main" id="{6EB5CB55-9BF0-4309-AA93-9540CDA1CE22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590802" y="5988391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0" name="Espace réservé du texte 7">
            <a:extLst>
              <a:ext uri="{FF2B5EF4-FFF2-40B4-BE49-F238E27FC236}">
                <a16:creationId xmlns:a16="http://schemas.microsoft.com/office/drawing/2014/main" id="{184A6FF6-89E5-41B3-83AD-E1F1AC1C7187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2590802" y="6158403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41" name="Espace réservé d’image 8">
            <a:extLst>
              <a:ext uri="{FF2B5EF4-FFF2-40B4-BE49-F238E27FC236}">
                <a16:creationId xmlns:a16="http://schemas.microsoft.com/office/drawing/2014/main" id="{65909E03-0C86-44C4-9260-484E8CF63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48" hasCustomPrompt="1"/>
          </p:nvPr>
        </p:nvSpPr>
        <p:spPr>
          <a:xfrm>
            <a:off x="4736999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42" name="Espace réservé du texte 7">
            <a:extLst>
              <a:ext uri="{FF2B5EF4-FFF2-40B4-BE49-F238E27FC236}">
                <a16:creationId xmlns:a16="http://schemas.microsoft.com/office/drawing/2014/main" id="{0D08C690-4C72-47C4-ADBC-6DBFC463FC37}"/>
              </a:ext>
            </a:extLst>
          </p:cNvPr>
          <p:cNvSpPr>
            <a:spLocks noGrp="1"/>
          </p:cNvSpPr>
          <p:nvPr>
            <p:ph type="body" sz="quarter" idx="49" hasCustomPrompt="1"/>
          </p:nvPr>
        </p:nvSpPr>
        <p:spPr>
          <a:xfrm>
            <a:off x="4400551" y="5988391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3" name="Espace réservé du texte 7">
            <a:extLst>
              <a:ext uri="{FF2B5EF4-FFF2-40B4-BE49-F238E27FC236}">
                <a16:creationId xmlns:a16="http://schemas.microsoft.com/office/drawing/2014/main" id="{FEBB122E-6E5D-4B48-91C0-C6EB8BA3D2D9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4400551" y="6158403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44" name="Espace réservé d’image 8">
            <a:extLst>
              <a:ext uri="{FF2B5EF4-FFF2-40B4-BE49-F238E27FC236}">
                <a16:creationId xmlns:a16="http://schemas.microsoft.com/office/drawing/2014/main" id="{A968314E-9F6B-4D90-BC2A-C5BB6AC70F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1" hasCustomPrompt="1"/>
          </p:nvPr>
        </p:nvSpPr>
        <p:spPr>
          <a:xfrm>
            <a:off x="6546750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45" name="Espace réservé du texte 7">
            <a:extLst>
              <a:ext uri="{FF2B5EF4-FFF2-40B4-BE49-F238E27FC236}">
                <a16:creationId xmlns:a16="http://schemas.microsoft.com/office/drawing/2014/main" id="{98FF5C01-8CE1-475F-A59A-011328494FC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6210302" y="5988391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6" name="Espace réservé du texte 7">
            <a:extLst>
              <a:ext uri="{FF2B5EF4-FFF2-40B4-BE49-F238E27FC236}">
                <a16:creationId xmlns:a16="http://schemas.microsoft.com/office/drawing/2014/main" id="{DC690F93-088F-498C-9B26-2DCE00A1145F}"/>
              </a:ext>
            </a:extLst>
          </p:cNvPr>
          <p:cNvSpPr>
            <a:spLocks noGrp="1"/>
          </p:cNvSpPr>
          <p:nvPr>
            <p:ph type="body" sz="quarter" idx="53" hasCustomPrompt="1"/>
          </p:nvPr>
        </p:nvSpPr>
        <p:spPr>
          <a:xfrm>
            <a:off x="6210302" y="6158403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  <p:sp>
        <p:nvSpPr>
          <p:cNvPr id="47" name="Espace réservé d’image 8">
            <a:extLst>
              <a:ext uri="{FF2B5EF4-FFF2-40B4-BE49-F238E27FC236}">
                <a16:creationId xmlns:a16="http://schemas.microsoft.com/office/drawing/2014/main" id="{1D462CE1-BEE9-45C4-AB54-354D05E69D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ChangeAspect="1"/>
          </p:cNvSpPr>
          <p:nvPr>
            <p:ph type="pic" sz="quarter" idx="54" hasCustomPrompt="1"/>
          </p:nvPr>
        </p:nvSpPr>
        <p:spPr>
          <a:xfrm>
            <a:off x="8353861" y="4967309"/>
            <a:ext cx="914396" cy="914396"/>
          </a:xfrm>
          <a:prstGeom prst="ellipse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0" rIns="0" rtlCol="0" anchor="ctr">
            <a:normAutofit/>
          </a:bodyPr>
          <a:lstStyle>
            <a:lvl1pPr marL="0" indent="0" algn="ctr">
              <a:buNone/>
              <a:defRPr sz="1200"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48" name="Espace réservé du texte 7">
            <a:extLst>
              <a:ext uri="{FF2B5EF4-FFF2-40B4-BE49-F238E27FC236}">
                <a16:creationId xmlns:a16="http://schemas.microsoft.com/office/drawing/2014/main" id="{9FA2731A-D1B2-4144-8373-12B9313F9BFD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8017413" y="5988391"/>
            <a:ext cx="1587295" cy="166199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1">
                <a:solidFill>
                  <a:schemeClr val="accent1"/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NOM</a:t>
            </a:r>
          </a:p>
        </p:txBody>
      </p:sp>
      <p:sp>
        <p:nvSpPr>
          <p:cNvPr id="49" name="Espace réservé du texte 7">
            <a:extLst>
              <a:ext uri="{FF2B5EF4-FFF2-40B4-BE49-F238E27FC236}">
                <a16:creationId xmlns:a16="http://schemas.microsoft.com/office/drawing/2014/main" id="{F61DF59D-6B27-4EC6-A151-0F9B99DC8051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8017413" y="6158403"/>
            <a:ext cx="1587295" cy="166199"/>
          </a:xfrm>
          <a:noFill/>
        </p:spPr>
        <p:txBody>
          <a:bodyPr wrap="square" lIns="0" tIns="0" rIns="0" bIns="0" rtlCol="0" anchor="t">
            <a:noAutofit/>
          </a:bodyPr>
          <a:lstStyle>
            <a:lvl1pPr marL="0" indent="0" algn="ctr">
              <a:spcBef>
                <a:spcPts val="0"/>
              </a:spcBef>
              <a:spcAft>
                <a:spcPts val="0"/>
              </a:spcAft>
              <a:buNone/>
              <a:defRPr sz="1100" b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lvl="0" rtl="0"/>
            <a:r>
              <a:rPr lang="fr-FR" noProof="0"/>
              <a:t>Description</a:t>
            </a:r>
          </a:p>
        </p:txBody>
      </p:sp>
    </p:spTree>
    <p:extLst>
      <p:ext uri="{BB962C8B-B14F-4D97-AF65-F5344CB8AC3E}">
        <p14:creationId xmlns:p14="http://schemas.microsoft.com/office/powerpoint/2010/main" val="1020462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de correctif Titre uniqu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orme libre : Forme 33">
            <a:extLst>
              <a:ext uri="{FF2B5EF4-FFF2-40B4-BE49-F238E27FC236}">
                <a16:creationId xmlns:a16="http://schemas.microsoft.com/office/drawing/2014/main" id="{724AA86D-A811-42CE-8C83-8053DFC66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8329286 w 8329286"/>
              <a:gd name="connsiteY2" fmla="*/ 68183 h 6858000"/>
              <a:gd name="connsiteX3" fmla="*/ 3175958 w 8329286"/>
              <a:gd name="connsiteY3" fmla="*/ 6858000 h 6858000"/>
              <a:gd name="connsiteX4" fmla="*/ 0 w 8329286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8329286" y="68183"/>
                </a:lnTo>
                <a:lnTo>
                  <a:pt x="3175958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EEEEE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11" name="Rectangle 10">
            <a:extLst>
              <a:ext uri="{FF2B5EF4-FFF2-40B4-BE49-F238E27FC236}">
                <a16:creationId xmlns:a16="http://schemas.microsoft.com/office/drawing/2014/main" id="{0B42CCEE-B750-4EF9-BAE5-217844AE74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11297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9015F2E0-A9EE-4095-8DFC-C3BBA80FAE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8640" y="990600"/>
            <a:ext cx="10805160" cy="707886"/>
          </a:xfrm>
        </p:spPr>
        <p:txBody>
          <a:bodyPr lIns="91440" rtlCol="0" anchor="t">
            <a:normAutofit/>
          </a:bodyPr>
          <a:lstStyle>
            <a:lvl1pPr>
              <a:lnSpc>
                <a:spcPct val="100000"/>
              </a:lnSpc>
              <a:defRPr sz="4000" b="0">
                <a:latin typeface="+mj-lt"/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16" name="Espace réservé du numéro de diapositive 5">
            <a:extLst>
              <a:ext uri="{FF2B5EF4-FFF2-40B4-BE49-F238E27FC236}">
                <a16:creationId xmlns:a16="http://schemas.microsoft.com/office/drawing/2014/main" id="{E0693782-2388-4647-A185-3753739701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>
              <a:alpha val="82000"/>
            </a:schemeClr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  <p:sp>
        <p:nvSpPr>
          <p:cNvPr id="15" name="Forme libre : Forme 14">
            <a:extLst>
              <a:ext uri="{FF2B5EF4-FFF2-40B4-BE49-F238E27FC236}">
                <a16:creationId xmlns:a16="http://schemas.microsoft.com/office/drawing/2014/main" id="{89314C5F-7D40-40CF-8951-9660A5ACE1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" y="0"/>
            <a:ext cx="8329287" cy="457200"/>
          </a:xfrm>
          <a:custGeom>
            <a:avLst/>
            <a:gdLst>
              <a:gd name="connsiteX0" fmla="*/ 0 w 8329286"/>
              <a:gd name="connsiteY0" fmla="*/ 0 h 457200"/>
              <a:gd name="connsiteX1" fmla="*/ 8329286 w 8329286"/>
              <a:gd name="connsiteY1" fmla="*/ 0 h 457200"/>
              <a:gd name="connsiteX2" fmla="*/ 7982281 w 8329286"/>
              <a:gd name="connsiteY2" fmla="*/ 457200 h 457200"/>
              <a:gd name="connsiteX3" fmla="*/ 0 w 8329286"/>
              <a:gd name="connsiteY3" fmla="*/ 457200 h 45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457200">
                <a:moveTo>
                  <a:pt x="0" y="0"/>
                </a:moveTo>
                <a:lnTo>
                  <a:pt x="8329286" y="0"/>
                </a:lnTo>
                <a:lnTo>
                  <a:pt x="7982281" y="457200"/>
                </a:lnTo>
                <a:lnTo>
                  <a:pt x="0" y="457200"/>
                </a:lnTo>
                <a:close/>
              </a:path>
            </a:pathLst>
          </a:custGeom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</p:spTree>
    <p:extLst>
      <p:ext uri="{BB962C8B-B14F-4D97-AF65-F5344CB8AC3E}">
        <p14:creationId xmlns:p14="http://schemas.microsoft.com/office/powerpoint/2010/main" val="1800052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orient="horz" pos="720" userDrawn="1">
          <p15:clr>
            <a:srgbClr val="FBAE40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de légende d’image_Bleu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’imag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9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9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19270573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u de légende d’image_Orang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’imag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62484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57300" y="3962400"/>
            <a:ext cx="4114800" cy="1981200"/>
          </a:xfrm>
        </p:spPr>
        <p:txBody>
          <a:bodyPr rtlCol="0" anchor="ctr">
            <a:noAutofit/>
          </a:bodyPr>
          <a:lstStyle>
            <a:lvl1pPr algn="ctr">
              <a:lnSpc>
                <a:spcPct val="80000"/>
              </a:lnSpc>
              <a:defRPr sz="4000" b="0" spc="200" baseline="0"/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6057900" y="4114800"/>
            <a:ext cx="4876800" cy="1371602"/>
          </a:xfrm>
        </p:spPr>
        <p:txBody>
          <a:bodyPr lIns="91440" rIns="91440" rtlCol="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600">
                <a:solidFill>
                  <a:schemeClr val="bg1"/>
                </a:solidFill>
              </a:defRPr>
            </a:lvl1pPr>
            <a:lvl2pPr marL="457189" indent="0" algn="ctr">
              <a:buNone/>
              <a:defRPr sz="18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800"/>
            </a:lvl4pPr>
            <a:lvl5pPr marL="1828754" indent="0" algn="ctr">
              <a:buNone/>
              <a:defRPr sz="1800"/>
            </a:lvl5pPr>
            <a:lvl6pPr marL="2285943" indent="0" algn="ctr">
              <a:buNone/>
              <a:defRPr sz="1800"/>
            </a:lvl6pPr>
            <a:lvl7pPr marL="2743131" indent="0" algn="ctr">
              <a:buNone/>
              <a:defRPr sz="1800"/>
            </a:lvl7pPr>
            <a:lvl8pPr marL="3200320" indent="0" algn="ctr">
              <a:buNone/>
              <a:defRPr sz="1800"/>
            </a:lvl8pPr>
            <a:lvl9pPr marL="3657509" indent="0" algn="ctr">
              <a:buNone/>
              <a:defRPr sz="1800"/>
            </a:lvl9pPr>
          </a:lstStyle>
          <a:p>
            <a:pPr rtl="0"/>
            <a:r>
              <a:rPr lang="fr-FR" noProof="0"/>
              <a:t>Modifiez le style des sous-titres du masque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6200000">
            <a:off x="381000" y="4840091"/>
            <a:ext cx="1219200" cy="225819"/>
          </a:xfrm>
          <a:solidFill>
            <a:schemeClr val="accent5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 rot="16200000">
            <a:off x="5029200" y="4840092"/>
            <a:ext cx="1219200" cy="225819"/>
          </a:xfrm>
          <a:solidFill>
            <a:schemeClr val="accent5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8570586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9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1" y="0"/>
            <a:ext cx="11620500" cy="6591300"/>
          </a:xfrm>
          <a:solidFill>
            <a:schemeClr val="accent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0" y="2679192"/>
            <a:ext cx="9963151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pour modifier le style du titre du masque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15752666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9" cy="3270696"/>
          </a:xfrm>
          <a:prstGeom prst="triangle">
            <a:avLst>
              <a:gd name="adj" fmla="val 100000"/>
            </a:avLst>
          </a:prstGeom>
          <a:solidFill>
            <a:schemeClr val="tx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1" y="0"/>
            <a:ext cx="11620500" cy="6591300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0" y="2679192"/>
            <a:ext cx="9963151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pour modifier le style du titre du masque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4031722348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7B86D83E-A097-4B71-82C6-197A18DD3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10104322" y="3587303"/>
            <a:ext cx="2087679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A2552DEC-1A1C-4055-B5AF-D7C796522F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85751" y="0"/>
            <a:ext cx="11620500" cy="6591300"/>
          </a:xfrm>
          <a:solidFill>
            <a:schemeClr val="accent5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85850" y="2679192"/>
            <a:ext cx="9963151" cy="1499616"/>
          </a:xfrm>
          <a:noFill/>
        </p:spPr>
        <p:txBody>
          <a:bodyPr rtlCol="0">
            <a:normAutofit/>
          </a:bodyPr>
          <a:lstStyle>
            <a:lvl1pPr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Cliquez pour modifier le style du titre du masque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565D4960-2277-429C-B87B-0801453539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2679192"/>
            <a:ext cx="533400" cy="1499616"/>
          </a:xfrm>
          <a:solidFill>
            <a:schemeClr val="accent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298610927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Espace réservé d’image 8">
            <a:extLst>
              <a:ext uri="{FF2B5EF4-FFF2-40B4-BE49-F238E27FC236}">
                <a16:creationId xmlns:a16="http://schemas.microsoft.com/office/drawing/2014/main" id="{489EE1C9-68AE-4BDD-B34C-9DE809C4DD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0"/>
            <a:ext cx="12191999" cy="6858000"/>
          </a:xfrm>
          <a:prstGeom prst="rect">
            <a:avLst/>
          </a:prstGeom>
        </p:spPr>
        <p:txBody>
          <a:bodyPr rtlCol="0" anchor="ctr"/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>
              <a:alpha val="84000"/>
            </a:schemeClr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6" name="Espace réservé du texte 16">
            <a:extLst>
              <a:ext uri="{FF2B5EF4-FFF2-40B4-BE49-F238E27FC236}">
                <a16:creationId xmlns:a16="http://schemas.microsoft.com/office/drawing/2014/main" id="{9F89ADF8-2320-4EC3-98EA-5CB618A528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0"/>
            <a:ext cx="6781800" cy="6324600"/>
          </a:xfrm>
          <a:solidFill>
            <a:schemeClr val="tx2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826" y="2265916"/>
            <a:ext cx="5314951" cy="3488998"/>
          </a:xfrm>
          <a:noFill/>
        </p:spPr>
        <p:txBody>
          <a:bodyPr rtlCol="0" anchor="b">
            <a:normAutofit/>
          </a:bodyPr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074D12B-58A6-47D1-9B2D-697AB265C8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66253759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5378960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2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73FC1AA-8591-43A1-9962-1599E1A8AB3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3273548223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5378960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1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7160B2D8-3756-4781-A8DD-692C3F8959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2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93110706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5378960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5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9EEDA9EB-20CE-4EA1-9720-40FBEB45614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100636509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Seg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’image 7">
            <a:extLst>
              <a:ext uri="{FF2B5EF4-FFF2-40B4-BE49-F238E27FC236}">
                <a16:creationId xmlns:a16="http://schemas.microsoft.com/office/drawing/2014/main" id="{6E015B08-6C1F-4B1F-8038-D3C209BA0D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2" y="5378960"/>
            <a:ext cx="12191999" cy="1479041"/>
          </a:xfrm>
          <a:custGeom>
            <a:avLst/>
            <a:gdLst>
              <a:gd name="connsiteX0" fmla="*/ 8243540 w 12191999"/>
              <a:gd name="connsiteY0" fmla="*/ 0 h 1479041"/>
              <a:gd name="connsiteX1" fmla="*/ 12191999 w 12191999"/>
              <a:gd name="connsiteY1" fmla="*/ 0 h 1479041"/>
              <a:gd name="connsiteX2" fmla="*/ 12191999 w 12191999"/>
              <a:gd name="connsiteY2" fmla="*/ 1479041 h 1479041"/>
              <a:gd name="connsiteX3" fmla="*/ 0 w 12191999"/>
              <a:gd name="connsiteY3" fmla="*/ 1479041 h 1479041"/>
              <a:gd name="connsiteX4" fmla="*/ 0 w 12191999"/>
              <a:gd name="connsiteY4" fmla="*/ 344224 h 1479041"/>
              <a:gd name="connsiteX5" fmla="*/ 7982281 w 12191999"/>
              <a:gd name="connsiteY5" fmla="*/ 344224 h 14790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1999" h="1479041">
                <a:moveTo>
                  <a:pt x="8243540" y="0"/>
                </a:moveTo>
                <a:lnTo>
                  <a:pt x="12191999" y="0"/>
                </a:lnTo>
                <a:lnTo>
                  <a:pt x="12191999" y="1479041"/>
                </a:lnTo>
                <a:lnTo>
                  <a:pt x="0" y="1479041"/>
                </a:lnTo>
                <a:lnTo>
                  <a:pt x="0" y="344224"/>
                </a:lnTo>
                <a:lnTo>
                  <a:pt x="7982281" y="344224"/>
                </a:lnTo>
                <a:close/>
              </a:path>
            </a:pathLst>
          </a:custGeom>
        </p:spPr>
        <p:txBody>
          <a:bodyPr wrap="square" rtlCol="0" anchor="ctr">
            <a:noAutofit/>
          </a:bodyPr>
          <a:lstStyle>
            <a:lvl1pPr marL="0" indent="0" algn="ctr">
              <a:buNone/>
              <a:defRPr>
                <a:solidFill>
                  <a:schemeClr val="bg1">
                    <a:lumMod val="50000"/>
                  </a:schemeClr>
                </a:solidFill>
              </a:defRPr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u texte 26">
            <a:extLst>
              <a:ext uri="{FF2B5EF4-FFF2-40B4-BE49-F238E27FC236}">
                <a16:creationId xmlns:a16="http://schemas.microsoft.com/office/drawing/2014/main" id="{A222F077-B5D5-442D-BB60-47BE1094D15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0" y="0"/>
            <a:ext cx="12192000" cy="5723182"/>
          </a:xfrm>
          <a:custGeom>
            <a:avLst/>
            <a:gdLst>
              <a:gd name="connsiteX0" fmla="*/ 0 w 12192000"/>
              <a:gd name="connsiteY0" fmla="*/ 0 h 5723182"/>
              <a:gd name="connsiteX1" fmla="*/ 12192000 w 12192000"/>
              <a:gd name="connsiteY1" fmla="*/ 0 h 5723182"/>
              <a:gd name="connsiteX2" fmla="*/ 12192000 w 12192000"/>
              <a:gd name="connsiteY2" fmla="*/ 5378958 h 5723182"/>
              <a:gd name="connsiteX3" fmla="*/ 8243540 w 12192000"/>
              <a:gd name="connsiteY3" fmla="*/ 5378958 h 5723182"/>
              <a:gd name="connsiteX4" fmla="*/ 7982281 w 12192000"/>
              <a:gd name="connsiteY4" fmla="*/ 5723182 h 5723182"/>
              <a:gd name="connsiteX5" fmla="*/ 0 w 12192000"/>
              <a:gd name="connsiteY5" fmla="*/ 5723182 h 5723182"/>
              <a:gd name="connsiteX6" fmla="*/ 0 w 12192000"/>
              <a:gd name="connsiteY6" fmla="*/ 5378958 h 5723182"/>
              <a:gd name="connsiteX7" fmla="*/ 0 w 12192000"/>
              <a:gd name="connsiteY7" fmla="*/ 5265982 h 5723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723182">
                <a:moveTo>
                  <a:pt x="0" y="0"/>
                </a:moveTo>
                <a:lnTo>
                  <a:pt x="12192000" y="0"/>
                </a:lnTo>
                <a:lnTo>
                  <a:pt x="12192000" y="5378958"/>
                </a:lnTo>
                <a:lnTo>
                  <a:pt x="8243540" y="5378958"/>
                </a:lnTo>
                <a:lnTo>
                  <a:pt x="7982281" y="5723182"/>
                </a:lnTo>
                <a:lnTo>
                  <a:pt x="0" y="5723182"/>
                </a:lnTo>
                <a:lnTo>
                  <a:pt x="0" y="5378958"/>
                </a:lnTo>
                <a:lnTo>
                  <a:pt x="0" y="5265982"/>
                </a:lnTo>
                <a:close/>
              </a:path>
            </a:pathLst>
          </a:custGeom>
          <a:solidFill>
            <a:schemeClr val="accent6"/>
          </a:solidFill>
          <a:effectLst>
            <a:outerShdw blurRad="152400" dist="38100" dir="2700000" algn="tl" rotWithShape="0">
              <a:prstClr val="black">
                <a:alpha val="66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2F2E942B-4297-4570-B120-E2ACA52D1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49" y="990600"/>
            <a:ext cx="9144000" cy="2590800"/>
          </a:xfrm>
          <a:noFill/>
        </p:spPr>
        <p:txBody>
          <a:bodyPr rtlCol="0" anchor="t">
            <a:norm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pPr rtl="0"/>
            <a:r>
              <a:rPr lang="fr-FR" noProof="0"/>
              <a:t>Modifiez le style du titre</a:t>
            </a:r>
          </a:p>
        </p:txBody>
      </p:sp>
      <p:sp>
        <p:nvSpPr>
          <p:cNvPr id="9" name="Espace réservé du texte 16">
            <a:extLst>
              <a:ext uri="{FF2B5EF4-FFF2-40B4-BE49-F238E27FC236}">
                <a16:creationId xmlns:a16="http://schemas.microsoft.com/office/drawing/2014/main" id="{4E78EDD8-13BF-4551-BD7B-C04131A68BC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0" y="633984"/>
            <a:ext cx="304800" cy="1499616"/>
          </a:xfrm>
          <a:solidFill>
            <a:schemeClr val="bg1"/>
          </a:solidFill>
          <a:effectLst/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7" name="Espace réservé du numéro de diapositive 5">
            <a:extLst>
              <a:ext uri="{FF2B5EF4-FFF2-40B4-BE49-F238E27FC236}">
                <a16:creationId xmlns:a16="http://schemas.microsoft.com/office/drawing/2014/main" id="{80033509-FE6E-46FC-85C8-B777FBA2F1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28789" y="6339840"/>
            <a:ext cx="302281" cy="365760"/>
          </a:xfrm>
          <a:prstGeom prst="rect">
            <a:avLst/>
          </a:prstGeom>
          <a:solidFill>
            <a:schemeClr val="bg1"/>
          </a:solidFill>
          <a:ln>
            <a:solidFill>
              <a:schemeClr val="accent6"/>
            </a:solidFill>
          </a:ln>
        </p:spPr>
        <p:txBody>
          <a:bodyPr vert="horz" lIns="0" tIns="45720" rIns="0" bIns="45720" rtlCol="0" anchor="ctr"/>
          <a:lstStyle>
            <a:lvl1pPr algn="ctr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pPr rtl="0"/>
            <a:fld id="{4FAB73BC-B049-4115-A692-8D63A059BFB8}" type="slidenum">
              <a:rPr lang="fr-FR" noProof="0" smtClean="0"/>
              <a:pPr/>
              <a:t>‹N°›</a:t>
            </a:fld>
            <a:endParaRPr lang="fr-FR" noProof="0"/>
          </a:p>
        </p:txBody>
      </p:sp>
    </p:spTree>
    <p:extLst>
      <p:ext uri="{BB962C8B-B14F-4D97-AF65-F5344CB8AC3E}">
        <p14:creationId xmlns:p14="http://schemas.microsoft.com/office/powerpoint/2010/main" val="643891568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ôture-Merci 1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Espace réservé du texte 52">
            <a:extLst>
              <a:ext uri="{FF2B5EF4-FFF2-40B4-BE49-F238E27FC236}">
                <a16:creationId xmlns:a16="http://schemas.microsoft.com/office/drawing/2014/main" id="{4016877F-9863-4CBC-B4AF-D4764DBA67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81101" y="457200"/>
            <a:ext cx="8128343" cy="6248400"/>
          </a:xfrm>
          <a:custGeom>
            <a:avLst/>
            <a:gdLst>
              <a:gd name="connsiteX0" fmla="*/ 0 w 8128343"/>
              <a:gd name="connsiteY0" fmla="*/ 0 h 6248400"/>
              <a:gd name="connsiteX1" fmla="*/ 8128343 w 8128343"/>
              <a:gd name="connsiteY1" fmla="*/ 0 h 6248400"/>
              <a:gd name="connsiteX2" fmla="*/ 8128343 w 8128343"/>
              <a:gd name="connsiteY2" fmla="*/ 3258609 h 6248400"/>
              <a:gd name="connsiteX3" fmla="*/ 5858354 w 8128343"/>
              <a:gd name="connsiteY3" fmla="*/ 6248400 h 6248400"/>
              <a:gd name="connsiteX4" fmla="*/ 0 w 8128343"/>
              <a:gd name="connsiteY4" fmla="*/ 6248400 h 6248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128343" h="6248400">
                <a:moveTo>
                  <a:pt x="0" y="0"/>
                </a:moveTo>
                <a:lnTo>
                  <a:pt x="8128343" y="0"/>
                </a:lnTo>
                <a:lnTo>
                  <a:pt x="8128343" y="3258609"/>
                </a:lnTo>
                <a:lnTo>
                  <a:pt x="5858354" y="6248400"/>
                </a:lnTo>
                <a:lnTo>
                  <a:pt x="0" y="62484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lvl1pPr marL="0" indent="0">
              <a:buNone/>
              <a:defRPr lang="en-GB" sz="1800" dirty="0">
                <a:solidFill>
                  <a:schemeClr val="lt1">
                    <a:alpha val="0"/>
                  </a:schemeClr>
                </a:solidFill>
              </a:defRPr>
            </a:lvl1pPr>
          </a:lstStyle>
          <a:p>
            <a:pPr marL="0" lvl="0" algn="ctr" rtl="0"/>
            <a:r>
              <a:rPr lang="fr-FR" noProof="0"/>
              <a:t>I</a:t>
            </a:r>
          </a:p>
        </p:txBody>
      </p:sp>
      <p:sp>
        <p:nvSpPr>
          <p:cNvPr id="48" name="Forme libre : Forme 47">
            <a:extLst>
              <a:ext uri="{FF2B5EF4-FFF2-40B4-BE49-F238E27FC236}">
                <a16:creationId xmlns:a16="http://schemas.microsoft.com/office/drawing/2014/main" id="{9070D0C4-1F90-4B84-B84E-8285FA0A01B0}"/>
              </a:ext>
            </a:extLst>
          </p:cNvPr>
          <p:cNvSpPr/>
          <p:nvPr userDrawn="1"/>
        </p:nvSpPr>
        <p:spPr>
          <a:xfrm rot="2232448">
            <a:off x="9455742" y="-926244"/>
            <a:ext cx="131439" cy="8710488"/>
          </a:xfrm>
          <a:custGeom>
            <a:avLst/>
            <a:gdLst>
              <a:gd name="connsiteX0" fmla="*/ 0 w 131438"/>
              <a:gd name="connsiteY0" fmla="*/ 99793 h 8710488"/>
              <a:gd name="connsiteX1" fmla="*/ 131438 w 131438"/>
              <a:gd name="connsiteY1" fmla="*/ 0 h 8710488"/>
              <a:gd name="connsiteX2" fmla="*/ 131438 w 131438"/>
              <a:gd name="connsiteY2" fmla="*/ 8610694 h 8710488"/>
              <a:gd name="connsiteX3" fmla="*/ 0 w 131438"/>
              <a:gd name="connsiteY3" fmla="*/ 8710488 h 87104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1438" h="8710488">
                <a:moveTo>
                  <a:pt x="0" y="99793"/>
                </a:moveTo>
                <a:lnTo>
                  <a:pt x="131438" y="0"/>
                </a:lnTo>
                <a:lnTo>
                  <a:pt x="131438" y="8610694"/>
                </a:lnTo>
                <a:lnTo>
                  <a:pt x="0" y="871048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fr-FR" sz="1800" noProof="0"/>
          </a:p>
        </p:txBody>
      </p:sp>
      <p:sp>
        <p:nvSpPr>
          <p:cNvPr id="49" name="Forme libre : Forme 48">
            <a:extLst>
              <a:ext uri="{FF2B5EF4-FFF2-40B4-BE49-F238E27FC236}">
                <a16:creationId xmlns:a16="http://schemas.microsoft.com/office/drawing/2014/main" id="{B8546525-A0E6-4238-93BC-5D43C93A45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2232448">
            <a:off x="9332818" y="-941780"/>
            <a:ext cx="172357" cy="8741560"/>
          </a:xfrm>
          <a:custGeom>
            <a:avLst/>
            <a:gdLst>
              <a:gd name="connsiteX0" fmla="*/ 172357 w 172357"/>
              <a:gd name="connsiteY0" fmla="*/ 0 h 8741560"/>
              <a:gd name="connsiteX1" fmla="*/ 172357 w 172357"/>
              <a:gd name="connsiteY1" fmla="*/ 8610698 h 8741560"/>
              <a:gd name="connsiteX2" fmla="*/ 0 w 172357"/>
              <a:gd name="connsiteY2" fmla="*/ 8741560 h 8741560"/>
              <a:gd name="connsiteX3" fmla="*/ 0 w 172357"/>
              <a:gd name="connsiteY3" fmla="*/ 130862 h 87415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2357" h="8741560">
                <a:moveTo>
                  <a:pt x="172357" y="0"/>
                </a:moveTo>
                <a:lnTo>
                  <a:pt x="172357" y="8610698"/>
                </a:lnTo>
                <a:lnTo>
                  <a:pt x="0" y="8741560"/>
                </a:lnTo>
                <a:lnTo>
                  <a:pt x="0" y="13086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 rtl="0"/>
            <a:endParaRPr lang="fr-FR" sz="1800" noProof="0"/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1" y="304800"/>
            <a:ext cx="8128343" cy="6248400"/>
          </a:xfr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378137" y="1219200"/>
            <a:ext cx="7232465" cy="903638"/>
          </a:xfrm>
        </p:spPr>
        <p:txBody>
          <a:bodyPr rtlCol="0" anchor="t">
            <a:normAutofit/>
          </a:bodyPr>
          <a:lstStyle>
            <a:lvl1pPr algn="l">
              <a:defRPr lang="en-US" sz="5000" kern="1200" cap="all" spc="100" baseline="0" dirty="0">
                <a:solidFill>
                  <a:srgbClr val="2C2E52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MeRCI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905A207-2310-4F94-86E5-13B4CCC359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5400000" flipV="1">
            <a:off x="1562103" y="-114299"/>
            <a:ext cx="304797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914377" rtl="0"/>
            <a:endParaRPr lang="fr-FR" sz="1800" noProof="0"/>
          </a:p>
        </p:txBody>
      </p:sp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7013448" y="34960"/>
            <a:ext cx="5178552" cy="6823040"/>
          </a:xfrm>
          <a:custGeom>
            <a:avLst/>
            <a:gdLst>
              <a:gd name="connsiteX0" fmla="*/ 5178552 w 5178552"/>
              <a:gd name="connsiteY0" fmla="*/ 0 h 6823040"/>
              <a:gd name="connsiteX1" fmla="*/ 5178552 w 5178552"/>
              <a:gd name="connsiteY1" fmla="*/ 6823040 h 6823040"/>
              <a:gd name="connsiteX2" fmla="*/ 1752601 w 5178552"/>
              <a:gd name="connsiteY2" fmla="*/ 6823040 h 6823040"/>
              <a:gd name="connsiteX3" fmla="*/ 0 w 5178552"/>
              <a:gd name="connsiteY3" fmla="*/ 6823040 h 6823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178552" h="6823040">
                <a:moveTo>
                  <a:pt x="5178552" y="0"/>
                </a:moveTo>
                <a:lnTo>
                  <a:pt x="5178552" y="6823040"/>
                </a:lnTo>
                <a:lnTo>
                  <a:pt x="1752601" y="6823040"/>
                </a:lnTo>
                <a:lnTo>
                  <a:pt x="0" y="682304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393251935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ôture-Merc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Espace réservé d’image 25">
            <a:extLst>
              <a:ext uri="{FF2B5EF4-FFF2-40B4-BE49-F238E27FC236}">
                <a16:creationId xmlns:a16="http://schemas.microsoft.com/office/drawing/2014/main" id="{32EC3EF4-A2D5-4058-977A-74A37AC365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custGeom>
            <a:avLst/>
            <a:gdLst>
              <a:gd name="connsiteX0" fmla="*/ 0 w 12192000"/>
              <a:gd name="connsiteY0" fmla="*/ 0 h 6858000"/>
              <a:gd name="connsiteX1" fmla="*/ 12192000 w 12192000"/>
              <a:gd name="connsiteY1" fmla="*/ 0 h 6858000"/>
              <a:gd name="connsiteX2" fmla="*/ 12192000 w 12192000"/>
              <a:gd name="connsiteY2" fmla="*/ 602525 h 6858000"/>
              <a:gd name="connsiteX3" fmla="*/ 8273508 w 12192000"/>
              <a:gd name="connsiteY3" fmla="*/ 6858000 h 6858000"/>
              <a:gd name="connsiteX4" fmla="*/ 0 w 1219200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0" h="6858000">
                <a:moveTo>
                  <a:pt x="0" y="0"/>
                </a:moveTo>
                <a:lnTo>
                  <a:pt x="12192000" y="0"/>
                </a:lnTo>
                <a:lnTo>
                  <a:pt x="12192000" y="602525"/>
                </a:lnTo>
                <a:lnTo>
                  <a:pt x="8273508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1651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27" name="Espace réservé du texte 16">
            <a:extLst>
              <a:ext uri="{FF2B5EF4-FFF2-40B4-BE49-F238E27FC236}">
                <a16:creationId xmlns:a16="http://schemas.microsoft.com/office/drawing/2014/main" id="{4E7C74DD-4244-46B7-8336-30F7151DB2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8074537" y="3124200"/>
            <a:ext cx="2087679" cy="3270696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4" name="Espace réservé du texte 23">
            <a:extLst>
              <a:ext uri="{FF2B5EF4-FFF2-40B4-BE49-F238E27FC236}">
                <a16:creationId xmlns:a16="http://schemas.microsoft.com/office/drawing/2014/main" id="{9DC663CF-0C67-4619-B40E-7832C4DA15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1" y="609600"/>
            <a:ext cx="7810500" cy="5638800"/>
          </a:xfrm>
          <a:custGeom>
            <a:avLst/>
            <a:gdLst>
              <a:gd name="connsiteX0" fmla="*/ 0 w 7810500"/>
              <a:gd name="connsiteY0" fmla="*/ 0 h 5638800"/>
              <a:gd name="connsiteX1" fmla="*/ 7810500 w 7810500"/>
              <a:gd name="connsiteY1" fmla="*/ 0 h 5638800"/>
              <a:gd name="connsiteX2" fmla="*/ 7810500 w 7810500"/>
              <a:gd name="connsiteY2" fmla="*/ 3151512 h 5638800"/>
              <a:gd name="connsiteX3" fmla="*/ 6252438 w 7810500"/>
              <a:gd name="connsiteY3" fmla="*/ 5638800 h 5638800"/>
              <a:gd name="connsiteX4" fmla="*/ 0 w 7810500"/>
              <a:gd name="connsiteY4" fmla="*/ 5638800 h 5638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810500" h="5638800">
                <a:moveTo>
                  <a:pt x="0" y="0"/>
                </a:moveTo>
                <a:lnTo>
                  <a:pt x="7810500" y="0"/>
                </a:lnTo>
                <a:lnTo>
                  <a:pt x="7810500" y="3151512"/>
                </a:lnTo>
                <a:lnTo>
                  <a:pt x="6252438" y="5638800"/>
                </a:lnTo>
                <a:lnTo>
                  <a:pt x="0" y="5638800"/>
                </a:lnTo>
                <a:close/>
              </a:path>
            </a:pathLst>
          </a:custGeom>
          <a:solidFill>
            <a:schemeClr val="accent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0">
            <a:noAutofit/>
          </a:bodyPr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163810" y="1905000"/>
            <a:ext cx="5864383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1612203223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ôture-Merci 3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Espace réservé d’image 18">
            <a:extLst>
              <a:ext uri="{FF2B5EF4-FFF2-40B4-BE49-F238E27FC236}">
                <a16:creationId xmlns:a16="http://schemas.microsoft.com/office/drawing/2014/main" id="{018BFA80-A3BB-4316-BD6E-3E5F6B4D89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8F962CE0-5C0C-48F3-A07B-34E33D6704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 rot="10800000">
            <a:off x="2057400" y="466727"/>
            <a:ext cx="703341" cy="1101901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2" name="Espace réservé du texte 16">
            <a:extLst>
              <a:ext uri="{FF2B5EF4-FFF2-40B4-BE49-F238E27FC236}">
                <a16:creationId xmlns:a16="http://schemas.microsoft.com/office/drawing/2014/main" id="{654457EF-8A97-4FCA-9870-5095D09BF8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H="1" flipV="1">
            <a:off x="9067800" y="46482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0" name="Espace réservé du texte 16">
            <a:extLst>
              <a:ext uri="{FF2B5EF4-FFF2-40B4-BE49-F238E27FC236}">
                <a16:creationId xmlns:a16="http://schemas.microsoft.com/office/drawing/2014/main" id="{0CC06030-90E1-4B3F-AFDF-369354FBFE6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190751" y="609600"/>
            <a:ext cx="7810500" cy="5638800"/>
          </a:xfrm>
          <a:solidFill>
            <a:schemeClr val="accent1">
              <a:lumMod val="75000"/>
              <a:alpha val="92000"/>
            </a:schemeClr>
          </a:solidFill>
          <a:effectLst/>
        </p:spPr>
        <p:txBody>
          <a:bodyPr rtlCol="0"/>
          <a:lstStyle>
            <a:lvl1pPr marL="0" indent="0" algn="ctr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3163810" y="1905000"/>
            <a:ext cx="5864383" cy="2275238"/>
          </a:xfrm>
        </p:spPr>
        <p:txBody>
          <a:bodyPr rtlCol="0" anchor="ctr">
            <a:normAutofit/>
          </a:bodyPr>
          <a:lstStyle>
            <a:lvl1pPr algn="ctr">
              <a:defRPr lang="en-US" sz="5000" kern="1200" cap="all" spc="100" baseline="0" dirty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r>
              <a:rPr lang="fr-FR" noProof="0"/>
              <a:t>MeRCI</a:t>
            </a:r>
          </a:p>
        </p:txBody>
      </p:sp>
    </p:spTree>
    <p:extLst>
      <p:ext uri="{BB962C8B-B14F-4D97-AF65-F5344CB8AC3E}">
        <p14:creationId xmlns:p14="http://schemas.microsoft.com/office/powerpoint/2010/main" val="2653485754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ôture-Merci 4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Espace réservé du texte 21">
            <a:extLst>
              <a:ext uri="{FF2B5EF4-FFF2-40B4-BE49-F238E27FC236}">
                <a16:creationId xmlns:a16="http://schemas.microsoft.com/office/drawing/2014/main" id="{FC033E0E-968F-40A8-BE78-354499D7F9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 rot="19594102" flipH="1">
            <a:off x="584131" y="-142449"/>
            <a:ext cx="1218268" cy="6177109"/>
          </a:xfrm>
          <a:custGeom>
            <a:avLst/>
            <a:gdLst>
              <a:gd name="connsiteX0" fmla="*/ 1114975 w 1218268"/>
              <a:gd name="connsiteY0" fmla="*/ 1688918 h 6177109"/>
              <a:gd name="connsiteX1" fmla="*/ 1114975 w 1218268"/>
              <a:gd name="connsiteY1" fmla="*/ 5441035 h 6177109"/>
              <a:gd name="connsiteX2" fmla="*/ 1218268 w 1218268"/>
              <a:gd name="connsiteY2" fmla="*/ 5372844 h 6177109"/>
              <a:gd name="connsiteX3" fmla="*/ 1218268 w 1218268"/>
              <a:gd name="connsiteY3" fmla="*/ 1845382 h 6177109"/>
              <a:gd name="connsiteX4" fmla="*/ 675740 w 1218268"/>
              <a:gd name="connsiteY4" fmla="*/ 1023583 h 6177109"/>
              <a:gd name="connsiteX5" fmla="*/ 675740 w 1218268"/>
              <a:gd name="connsiteY5" fmla="*/ 5731005 h 6177109"/>
              <a:gd name="connsiteX6" fmla="*/ 951275 w 1218268"/>
              <a:gd name="connsiteY6" fmla="*/ 5549105 h 6177109"/>
              <a:gd name="connsiteX7" fmla="*/ 951275 w 1218268"/>
              <a:gd name="connsiteY7" fmla="*/ 1440952 h 6177109"/>
              <a:gd name="connsiteX8" fmla="*/ 0 w 1218268"/>
              <a:gd name="connsiteY8" fmla="*/ 0 h 6177109"/>
              <a:gd name="connsiteX9" fmla="*/ 0 w 1218268"/>
              <a:gd name="connsiteY9" fmla="*/ 6177109 h 6177109"/>
              <a:gd name="connsiteX10" fmla="*/ 485620 w 1218268"/>
              <a:gd name="connsiteY10" fmla="*/ 5856517 h 6177109"/>
              <a:gd name="connsiteX11" fmla="*/ 485620 w 1218268"/>
              <a:gd name="connsiteY11" fmla="*/ 735597 h 61771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218268" h="6177109">
                <a:moveTo>
                  <a:pt x="1114975" y="1688918"/>
                </a:moveTo>
                <a:lnTo>
                  <a:pt x="1114975" y="5441035"/>
                </a:lnTo>
                <a:lnTo>
                  <a:pt x="1218268" y="5372844"/>
                </a:lnTo>
                <a:lnTo>
                  <a:pt x="1218268" y="1845382"/>
                </a:lnTo>
                <a:close/>
                <a:moveTo>
                  <a:pt x="675740" y="1023583"/>
                </a:moveTo>
                <a:lnTo>
                  <a:pt x="675740" y="5731005"/>
                </a:lnTo>
                <a:lnTo>
                  <a:pt x="951275" y="5549105"/>
                </a:lnTo>
                <a:lnTo>
                  <a:pt x="951275" y="1440952"/>
                </a:lnTo>
                <a:close/>
                <a:moveTo>
                  <a:pt x="0" y="0"/>
                </a:moveTo>
                <a:lnTo>
                  <a:pt x="0" y="6177109"/>
                </a:lnTo>
                <a:lnTo>
                  <a:pt x="485620" y="5856517"/>
                </a:lnTo>
                <a:lnTo>
                  <a:pt x="485620" y="735597"/>
                </a:lnTo>
                <a:close/>
              </a:path>
            </a:pathLst>
          </a:custGeom>
          <a:solidFill>
            <a:schemeClr val="bg1"/>
          </a:solidFill>
          <a:effectLst/>
        </p:spPr>
        <p:txBody>
          <a:bodyPr wrap="square" rtlCol="0">
            <a:noAutofit/>
          </a:bodyPr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15" name="Espace réservé d’image 14">
            <a:extLst>
              <a:ext uri="{FF2B5EF4-FFF2-40B4-BE49-F238E27FC236}">
                <a16:creationId xmlns:a16="http://schemas.microsoft.com/office/drawing/2014/main" id="{B9454D95-B362-4CB6-B706-EB2022A334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124200" y="0"/>
            <a:ext cx="9067800" cy="6858000"/>
          </a:xfrm>
          <a:custGeom>
            <a:avLst/>
            <a:gdLst>
              <a:gd name="connsiteX0" fmla="*/ 5205086 w 9067800"/>
              <a:gd name="connsiteY0" fmla="*/ 0 h 6858000"/>
              <a:gd name="connsiteX1" fmla="*/ 6957685 w 9067800"/>
              <a:gd name="connsiteY1" fmla="*/ 0 h 6858000"/>
              <a:gd name="connsiteX2" fmla="*/ 9067800 w 9067800"/>
              <a:gd name="connsiteY2" fmla="*/ 0 h 6858000"/>
              <a:gd name="connsiteX3" fmla="*/ 9067800 w 9067800"/>
              <a:gd name="connsiteY3" fmla="*/ 6827058 h 6858000"/>
              <a:gd name="connsiteX4" fmla="*/ 9044315 w 9067800"/>
              <a:gd name="connsiteY4" fmla="*/ 6858000 h 6858000"/>
              <a:gd name="connsiteX5" fmla="*/ 7291715 w 9067800"/>
              <a:gd name="connsiteY5" fmla="*/ 6858000 h 6858000"/>
              <a:gd name="connsiteX6" fmla="*/ 1752601 w 9067800"/>
              <a:gd name="connsiteY6" fmla="*/ 6858000 h 6858000"/>
              <a:gd name="connsiteX7" fmla="*/ 0 w 9067800"/>
              <a:gd name="connsiteY7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067800" h="6858000">
                <a:moveTo>
                  <a:pt x="5205086" y="0"/>
                </a:moveTo>
                <a:lnTo>
                  <a:pt x="6957685" y="0"/>
                </a:lnTo>
                <a:lnTo>
                  <a:pt x="9067800" y="0"/>
                </a:lnTo>
                <a:lnTo>
                  <a:pt x="9067800" y="6827058"/>
                </a:lnTo>
                <a:lnTo>
                  <a:pt x="9044315" y="6858000"/>
                </a:lnTo>
                <a:lnTo>
                  <a:pt x="7291715" y="6858000"/>
                </a:lnTo>
                <a:lnTo>
                  <a:pt x="175260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33400" y="266700"/>
            <a:ext cx="5105400" cy="63246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933451" y="762000"/>
            <a:ext cx="4381500" cy="34290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fr-FR" noProof="0"/>
              <a:t>MeRCI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 rot="10800000" flipV="1">
            <a:off x="314325" y="4953000"/>
            <a:ext cx="1143000" cy="1790700"/>
          </a:xfrm>
          <a:prstGeom prst="triangle">
            <a:avLst>
              <a:gd name="adj" fmla="val 100000"/>
            </a:avLst>
          </a:prstGeo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3044803482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lôture-Merci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’image 10">
            <a:extLst>
              <a:ext uri="{FF2B5EF4-FFF2-40B4-BE49-F238E27FC236}">
                <a16:creationId xmlns:a16="http://schemas.microsoft.com/office/drawing/2014/main" id="{A623EB06-2F79-4698-807D-96A58B4F1D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" y="0"/>
            <a:ext cx="8329287" cy="6858000"/>
          </a:xfrm>
          <a:custGeom>
            <a:avLst/>
            <a:gdLst>
              <a:gd name="connsiteX0" fmla="*/ 0 w 8329286"/>
              <a:gd name="connsiteY0" fmla="*/ 0 h 6858000"/>
              <a:gd name="connsiteX1" fmla="*/ 8329286 w 8329286"/>
              <a:gd name="connsiteY1" fmla="*/ 0 h 6858000"/>
              <a:gd name="connsiteX2" fmla="*/ 3124200 w 8329286"/>
              <a:gd name="connsiteY2" fmla="*/ 6858000 h 6858000"/>
              <a:gd name="connsiteX3" fmla="*/ 0 w 8329286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9286" h="6858000">
                <a:moveTo>
                  <a:pt x="0" y="0"/>
                </a:moveTo>
                <a:lnTo>
                  <a:pt x="8329286" y="0"/>
                </a:lnTo>
                <a:lnTo>
                  <a:pt x="31242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effectLst>
            <a:outerShdw blurRad="2286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 anchor="ctr">
            <a:noAutofit/>
          </a:bodyPr>
          <a:lstStyle>
            <a:lvl1pPr marL="0" indent="0" algn="ctr">
              <a:buNone/>
              <a:defRPr/>
            </a:lvl1pPr>
          </a:lstStyle>
          <a:p>
            <a:pPr rtl="0"/>
            <a:r>
              <a:rPr lang="fr-FR" noProof="0"/>
              <a:t>Insérer image</a:t>
            </a:r>
          </a:p>
        </p:txBody>
      </p:sp>
      <p:sp>
        <p:nvSpPr>
          <p:cNvPr id="17" name="Espace réservé du texte 16">
            <a:extLst>
              <a:ext uri="{FF2B5EF4-FFF2-40B4-BE49-F238E27FC236}">
                <a16:creationId xmlns:a16="http://schemas.microsoft.com/office/drawing/2014/main" id="{FF9E63E5-568A-4FA2-9851-E5BFA12B85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90600" y="609600"/>
            <a:ext cx="4648200" cy="5638800"/>
          </a:xfrm>
          <a:solidFill>
            <a:schemeClr val="bg1"/>
          </a:solidFill>
          <a:effectLst>
            <a:outerShdw blurRad="3556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257300" y="1447800"/>
            <a:ext cx="4114800" cy="3962400"/>
          </a:xfrm>
        </p:spPr>
        <p:txBody>
          <a:bodyPr rtlCol="0" anchor="ctr">
            <a:normAutofit/>
          </a:bodyPr>
          <a:lstStyle>
            <a:lvl1pPr algn="ctr">
              <a:defRPr sz="5000" spc="200" baseline="0"/>
            </a:lvl1pPr>
          </a:lstStyle>
          <a:p>
            <a:pPr rtl="0"/>
            <a:r>
              <a:rPr lang="fr-FR" noProof="0"/>
              <a:t>MeRCI</a:t>
            </a:r>
          </a:p>
        </p:txBody>
      </p:sp>
      <p:sp>
        <p:nvSpPr>
          <p:cNvPr id="7" name="Espace réservé du texte 16">
            <a:extLst>
              <a:ext uri="{FF2B5EF4-FFF2-40B4-BE49-F238E27FC236}">
                <a16:creationId xmlns:a16="http://schemas.microsoft.com/office/drawing/2014/main" id="{D6D785D2-DAEB-48F3-AB8A-2954F03ACD2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05100" y="409575"/>
            <a:ext cx="1219200" cy="400050"/>
          </a:xfrm>
          <a:solidFill>
            <a:schemeClr val="accent2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  <p:sp>
        <p:nvSpPr>
          <p:cNvPr id="8" name="Espace réservé du texte 16">
            <a:extLst>
              <a:ext uri="{FF2B5EF4-FFF2-40B4-BE49-F238E27FC236}">
                <a16:creationId xmlns:a16="http://schemas.microsoft.com/office/drawing/2014/main" id="{BB42ECCE-195D-45F5-94EB-137CEFCFE9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705100" y="6076950"/>
            <a:ext cx="1219200" cy="400050"/>
          </a:xfrm>
          <a:solidFill>
            <a:schemeClr val="accent2"/>
          </a:solidFill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  <p:txBody>
          <a:bodyPr rtlCol="0"/>
          <a:lstStyle>
            <a:lvl1pPr marL="0" indent="0">
              <a:buNone/>
              <a:defRPr>
                <a:solidFill>
                  <a:schemeClr val="tx1">
                    <a:alpha val="0"/>
                  </a:schemeClr>
                </a:solidFill>
              </a:defRPr>
            </a:lvl1pPr>
          </a:lstStyle>
          <a:p>
            <a:pPr lvl="0" rtl="0"/>
            <a:r>
              <a:rPr lang="fr-FR" noProof="0"/>
              <a:t>I</a:t>
            </a:r>
          </a:p>
        </p:txBody>
      </p:sp>
    </p:spTree>
    <p:extLst>
      <p:ext uri="{BB962C8B-B14F-4D97-AF65-F5344CB8AC3E}">
        <p14:creationId xmlns:p14="http://schemas.microsoft.com/office/powerpoint/2010/main" val="1325539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63" Type="http://schemas.openxmlformats.org/officeDocument/2006/relationships/slideLayout" Target="../slideLayouts/slideLayout63.xml"/><Relationship Id="rId6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48A87A34-81AB-432B-8DAE-1953F412C126}" type="datetimeFigureOut">
              <a:rPr lang="en-US" smtClean="0"/>
              <a:pPr/>
              <a:t>5/25/2023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6D22F896-40B5-4ADD-8801-0D06FADFA095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6883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42" r:id="rId1"/>
    <p:sldLayoutId id="2147484043" r:id="rId2"/>
    <p:sldLayoutId id="2147484044" r:id="rId3"/>
    <p:sldLayoutId id="2147484045" r:id="rId4"/>
    <p:sldLayoutId id="2147484046" r:id="rId5"/>
    <p:sldLayoutId id="2147484047" r:id="rId6"/>
    <p:sldLayoutId id="2147484048" r:id="rId7"/>
    <p:sldLayoutId id="2147484049" r:id="rId8"/>
    <p:sldLayoutId id="2147484050" r:id="rId9"/>
    <p:sldLayoutId id="2147484051" r:id="rId10"/>
    <p:sldLayoutId id="2147484052" r:id="rId11"/>
    <p:sldLayoutId id="2147484053" r:id="rId12"/>
    <p:sldLayoutId id="2147484054" r:id="rId13"/>
    <p:sldLayoutId id="2147483955" r:id="rId14"/>
    <p:sldLayoutId id="2147483959" r:id="rId15"/>
    <p:sldLayoutId id="2147483961" r:id="rId16"/>
    <p:sldLayoutId id="2147483962" r:id="rId17"/>
    <p:sldLayoutId id="2147483964" r:id="rId18"/>
    <p:sldLayoutId id="2147483958" r:id="rId19"/>
    <p:sldLayoutId id="2147483963" r:id="rId20"/>
    <p:sldLayoutId id="2147483957" r:id="rId21"/>
    <p:sldLayoutId id="2147483965" r:id="rId22"/>
    <p:sldLayoutId id="2147483966" r:id="rId23"/>
    <p:sldLayoutId id="2147483996" r:id="rId24"/>
    <p:sldLayoutId id="2147483997" r:id="rId25"/>
    <p:sldLayoutId id="2147483999" r:id="rId26"/>
    <p:sldLayoutId id="2147484000" r:id="rId27"/>
    <p:sldLayoutId id="2147484001" r:id="rId28"/>
    <p:sldLayoutId id="2147484007" r:id="rId29"/>
    <p:sldLayoutId id="2147483967" r:id="rId30"/>
    <p:sldLayoutId id="2147483968" r:id="rId31"/>
    <p:sldLayoutId id="2147483987" r:id="rId32"/>
    <p:sldLayoutId id="2147483969" r:id="rId33"/>
    <p:sldLayoutId id="2147483970" r:id="rId34"/>
    <p:sldLayoutId id="2147483971" r:id="rId35"/>
    <p:sldLayoutId id="2147483972" r:id="rId36"/>
    <p:sldLayoutId id="2147483978" r:id="rId37"/>
    <p:sldLayoutId id="2147483974" r:id="rId38"/>
    <p:sldLayoutId id="2147483975" r:id="rId39"/>
    <p:sldLayoutId id="2147483976" r:id="rId40"/>
    <p:sldLayoutId id="2147483977" r:id="rId41"/>
    <p:sldLayoutId id="2147483988" r:id="rId42"/>
    <p:sldLayoutId id="2147483989" r:id="rId43"/>
    <p:sldLayoutId id="2147483990" r:id="rId44"/>
    <p:sldLayoutId id="2147483991" r:id="rId45"/>
    <p:sldLayoutId id="2147483992" r:id="rId46"/>
    <p:sldLayoutId id="2147483993" r:id="rId47"/>
    <p:sldLayoutId id="2147483995" r:id="rId48"/>
    <p:sldLayoutId id="2147484002" r:id="rId49"/>
    <p:sldLayoutId id="2147484003" r:id="rId50"/>
    <p:sldLayoutId id="2147484004" r:id="rId51"/>
    <p:sldLayoutId id="2147483994" r:id="rId52"/>
    <p:sldLayoutId id="2147484005" r:id="rId53"/>
    <p:sldLayoutId id="2147484006" r:id="rId54"/>
    <p:sldLayoutId id="2147483979" r:id="rId55"/>
    <p:sldLayoutId id="2147483980" r:id="rId56"/>
    <p:sldLayoutId id="2147483981" r:id="rId57"/>
    <p:sldLayoutId id="2147483982" r:id="rId58"/>
    <p:sldLayoutId id="2147483983" r:id="rId59"/>
    <p:sldLayoutId id="2147483984" r:id="rId60"/>
    <p:sldLayoutId id="2147483985" r:id="rId61"/>
    <p:sldLayoutId id="2147483986" r:id="rId62"/>
    <p:sldLayoutId id="2147484008" r:id="rId63"/>
    <p:sldLayoutId id="2147484009" r:id="rId64"/>
    <p:sldLayoutId id="2147484010" r:id="rId65"/>
    <p:sldLayoutId id="2147484011" r:id="rId66"/>
    <p:sldLayoutId id="2147484012" r:id="rId67"/>
  </p:sldLayoutIdLst>
  <p:hf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2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2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pos="336" userDrawn="1">
          <p15:clr>
            <a:srgbClr val="F26B43"/>
          </p15:clr>
        </p15:guide>
        <p15:guide id="4" orient="horz" pos="336" userDrawn="1">
          <p15:clr>
            <a:srgbClr val="F26B43"/>
          </p15:clr>
        </p15:guide>
        <p15:guide id="5" pos="7344" userDrawn="1">
          <p15:clr>
            <a:srgbClr val="F26B43"/>
          </p15:clr>
        </p15:guide>
        <p15:guide id="6" orient="horz" pos="3984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526" y="3931532"/>
            <a:ext cx="6627951" cy="1868176"/>
          </a:xfrm>
        </p:spPr>
        <p:txBody>
          <a:bodyPr rtlCol="0" anchor="t">
            <a:noAutofit/>
          </a:bodyPr>
          <a:lstStyle/>
          <a:p>
            <a:pPr algn="ctr"/>
            <a:r>
              <a:rPr lang="fr-FR" b="1" dirty="0"/>
              <a:t>ANALYSE : </a:t>
            </a:r>
            <a:br>
              <a:rPr lang="fr-FR" b="1" dirty="0"/>
            </a:br>
            <a:br>
              <a:rPr lang="fr-FR" b="1" dirty="0"/>
            </a:br>
            <a:r>
              <a:rPr lang="fr-FR" b="1" dirty="0"/>
              <a:t>CHARGES 2022 &amp; BUDGET 2023</a:t>
            </a:r>
          </a:p>
        </p:txBody>
      </p:sp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5F0EBFD-3B9B-4371-A8DD-D23E7F7F6AEF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3"/>
          <a:srcRect t="32073" b="32073"/>
          <a:stretch/>
        </p:blipFill>
        <p:spPr>
          <a:xfrm>
            <a:off x="2" y="112978"/>
            <a:ext cx="12191999" cy="3278423"/>
          </a:xfrm>
        </p:spPr>
      </p:pic>
      <p:sp>
        <p:nvSpPr>
          <p:cNvPr id="108" name="Text Placeholder 3">
            <a:extLst>
              <a:ext uri="{FF2B5EF4-FFF2-40B4-BE49-F238E27FC236}">
                <a16:creationId xmlns:a16="http://schemas.microsoft.com/office/drawing/2014/main" id="{FC91BCDC-AD87-401A-939E-EE66FED34D6C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39001" y="1981199"/>
            <a:ext cx="4176465" cy="2815953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ous-titre 6">
            <a:extLst>
              <a:ext uri="{FF2B5EF4-FFF2-40B4-BE49-F238E27FC236}">
                <a16:creationId xmlns:a16="http://schemas.microsoft.com/office/drawing/2014/main" id="{606F8B2E-A7F5-4413-BEED-BFF7C3D9FF78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7589520" y="3148611"/>
            <a:ext cx="3688080" cy="1648542"/>
          </a:xfrm>
        </p:spPr>
        <p:txBody>
          <a:bodyPr rtlCol="0">
            <a:normAutofit/>
          </a:bodyPr>
          <a:lstStyle/>
          <a:p>
            <a:pPr algn="ctr">
              <a:spcAft>
                <a:spcPts val="600"/>
              </a:spcAft>
            </a:pPr>
            <a:r>
              <a:rPr lang="fr-FR" sz="2800" b="1" dirty="0">
                <a:solidFill>
                  <a:schemeClr val="accent6"/>
                </a:solidFill>
              </a:rPr>
              <a:t>ASSEMBLEE GENERALE</a:t>
            </a:r>
          </a:p>
          <a:p>
            <a:pPr algn="ctr">
              <a:spcAft>
                <a:spcPts val="600"/>
              </a:spcAft>
            </a:pPr>
            <a:endParaRPr lang="fr-FR" sz="2800" b="1" dirty="0">
              <a:solidFill>
                <a:schemeClr val="accent6"/>
              </a:solidFill>
            </a:endParaRPr>
          </a:p>
          <a:p>
            <a:pPr algn="ctr">
              <a:spcAft>
                <a:spcPts val="600"/>
              </a:spcAft>
            </a:pPr>
            <a:r>
              <a:rPr lang="fr-FR" sz="2800" b="1" dirty="0">
                <a:solidFill>
                  <a:schemeClr val="accent6"/>
                </a:solidFill>
              </a:rPr>
              <a:t>24 MAI 2023</a:t>
            </a:r>
          </a:p>
        </p:txBody>
      </p:sp>
      <p:sp>
        <p:nvSpPr>
          <p:cNvPr id="110" name="Slide Number Placeholder 6">
            <a:extLst>
              <a:ext uri="{FF2B5EF4-FFF2-40B4-BE49-F238E27FC236}">
                <a16:creationId xmlns:a16="http://schemas.microsoft.com/office/drawing/2014/main" id="{984B6D96-73A9-4605-8DDA-716512F1DEB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FAB73BC-B049-4115-A692-8D63A059BFB8}" type="slidenum">
              <a:rPr lang="fr-FR" noProof="0" smtClean="0"/>
              <a:pPr>
                <a:spcAft>
                  <a:spcPts val="600"/>
                </a:spcAft>
              </a:pPr>
              <a:t>1</a:t>
            </a:fld>
            <a:endParaRPr lang="fr-FR" noProof="0"/>
          </a:p>
        </p:txBody>
      </p:sp>
      <p:pic>
        <p:nvPicPr>
          <p:cNvPr id="9" name="Image 8" descr="Une image contenant texte&#10;&#10;Description générée automatiquement">
            <a:extLst>
              <a:ext uri="{FF2B5EF4-FFF2-40B4-BE49-F238E27FC236}">
                <a16:creationId xmlns:a16="http://schemas.microsoft.com/office/drawing/2014/main" id="{1689B20E-E46C-4570-AA95-735F5500E8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28557" y="2132856"/>
            <a:ext cx="3804952" cy="864096"/>
          </a:xfrm>
          <a:prstGeom prst="rect">
            <a:avLst/>
          </a:prstGeom>
        </p:spPr>
      </p:pic>
      <p:sp>
        <p:nvSpPr>
          <p:cNvPr id="10" name="ZoneTexte 9">
            <a:extLst>
              <a:ext uri="{FF2B5EF4-FFF2-40B4-BE49-F238E27FC236}">
                <a16:creationId xmlns:a16="http://schemas.microsoft.com/office/drawing/2014/main" id="{F1A79924-10E0-43E6-A294-2320F15CCB56}"/>
              </a:ext>
            </a:extLst>
          </p:cNvPr>
          <p:cNvSpPr txBox="1"/>
          <p:nvPr/>
        </p:nvSpPr>
        <p:spPr>
          <a:xfrm flipH="1">
            <a:off x="7813380" y="6008612"/>
            <a:ext cx="42592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800" b="1" dirty="0"/>
              <a:t>LE CONSEIL SYNDICAL </a:t>
            </a:r>
          </a:p>
        </p:txBody>
      </p:sp>
    </p:spTree>
    <p:extLst>
      <p:ext uri="{BB962C8B-B14F-4D97-AF65-F5344CB8AC3E}">
        <p14:creationId xmlns:p14="http://schemas.microsoft.com/office/powerpoint/2010/main" val="313522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aphique 1">
            <a:extLst>
              <a:ext uri="{FF2B5EF4-FFF2-40B4-BE49-F238E27FC236}">
                <a16:creationId xmlns:a16="http://schemas.microsoft.com/office/drawing/2014/main" id="{00000000-0008-0000-0000-000002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23810025"/>
              </p:ext>
            </p:extLst>
          </p:nvPr>
        </p:nvGraphicFramePr>
        <p:xfrm>
          <a:off x="2351584" y="1573779"/>
          <a:ext cx="8817903" cy="39814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Titre 1">
            <a:extLst>
              <a:ext uri="{FF2B5EF4-FFF2-40B4-BE49-F238E27FC236}">
                <a16:creationId xmlns:a16="http://schemas.microsoft.com/office/drawing/2014/main" id="{20956C86-9CF0-48C6-AAF0-610DF6380F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466919" y="835784"/>
            <a:ext cx="10805160" cy="707887"/>
          </a:xfrm>
        </p:spPr>
        <p:txBody>
          <a:bodyPr/>
          <a:lstStyle/>
          <a:p>
            <a:pPr algn="ctr"/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VOLUTION DES CHARGES 2016 a 2022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8E0079C3-D93A-46FD-A811-F709CB52F0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2</a:t>
            </a:fld>
            <a:endParaRPr lang="fr-FR" noProof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E8632348-2C66-4F72-8EAE-E3F8010483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3137" y="116633"/>
            <a:ext cx="938865" cy="1152244"/>
          </a:xfrm>
          <a:prstGeom prst="rect">
            <a:avLst/>
          </a:prstGeom>
        </p:spPr>
      </p:pic>
      <p:sp>
        <p:nvSpPr>
          <p:cNvPr id="6" name="ZoneTexte 1">
            <a:extLst>
              <a:ext uri="{FF2B5EF4-FFF2-40B4-BE49-F238E27FC236}">
                <a16:creationId xmlns:a16="http://schemas.microsoft.com/office/drawing/2014/main" id="{61FACF72-8238-416F-A1F8-E5629C963E2E}"/>
              </a:ext>
            </a:extLst>
          </p:cNvPr>
          <p:cNvSpPr txBox="1"/>
          <p:nvPr/>
        </p:nvSpPr>
        <p:spPr>
          <a:xfrm>
            <a:off x="10756837" y="2204864"/>
            <a:ext cx="1243819" cy="648072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600" b="1" dirty="0">
                <a:solidFill>
                  <a:srgbClr val="FF0000"/>
                </a:solidFill>
              </a:rPr>
              <a:t>+ 14% </a:t>
            </a:r>
          </a:p>
          <a:p>
            <a:r>
              <a:rPr lang="fr-FR" sz="1600" b="1" dirty="0">
                <a:solidFill>
                  <a:srgbClr val="FF0000"/>
                </a:solidFill>
              </a:rPr>
              <a:t>187 507 € </a:t>
            </a:r>
          </a:p>
        </p:txBody>
      </p:sp>
      <p:graphicFrame>
        <p:nvGraphicFramePr>
          <p:cNvPr id="8" name="Tableau 7">
            <a:extLst>
              <a:ext uri="{FF2B5EF4-FFF2-40B4-BE49-F238E27FC236}">
                <a16:creationId xmlns:a16="http://schemas.microsoft.com/office/drawing/2014/main" id="{1F0DAF69-1FDC-4FA0-BC14-697B1BCB20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18978653"/>
              </p:ext>
            </p:extLst>
          </p:nvPr>
        </p:nvGraphicFramePr>
        <p:xfrm>
          <a:off x="548640" y="5514429"/>
          <a:ext cx="10371897" cy="1217846"/>
        </p:xfrm>
        <a:graphic>
          <a:graphicData uri="http://schemas.openxmlformats.org/drawingml/2006/table">
            <a:tbl>
              <a:tblPr/>
              <a:tblGrid>
                <a:gridCol w="2443213">
                  <a:extLst>
                    <a:ext uri="{9D8B030D-6E8A-4147-A177-3AD203B41FA5}">
                      <a16:colId xmlns:a16="http://schemas.microsoft.com/office/drawing/2014/main" val="1680989749"/>
                    </a:ext>
                  </a:extLst>
                </a:gridCol>
                <a:gridCol w="1102106">
                  <a:extLst>
                    <a:ext uri="{9D8B030D-6E8A-4147-A177-3AD203B41FA5}">
                      <a16:colId xmlns:a16="http://schemas.microsoft.com/office/drawing/2014/main" val="4140530000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639709107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3738339246"/>
                    </a:ext>
                  </a:extLst>
                </a:gridCol>
                <a:gridCol w="1152129">
                  <a:extLst>
                    <a:ext uri="{9D8B030D-6E8A-4147-A177-3AD203B41FA5}">
                      <a16:colId xmlns:a16="http://schemas.microsoft.com/office/drawing/2014/main" val="1651755431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885173778"/>
                    </a:ext>
                  </a:extLst>
                </a:gridCol>
                <a:gridCol w="1080120">
                  <a:extLst>
                    <a:ext uri="{9D8B030D-6E8A-4147-A177-3AD203B41FA5}">
                      <a16:colId xmlns:a16="http://schemas.microsoft.com/office/drawing/2014/main" val="1649475591"/>
                    </a:ext>
                  </a:extLst>
                </a:gridCol>
                <a:gridCol w="1209953">
                  <a:extLst>
                    <a:ext uri="{9D8B030D-6E8A-4147-A177-3AD203B41FA5}">
                      <a16:colId xmlns:a16="http://schemas.microsoft.com/office/drawing/2014/main" val="2295363581"/>
                    </a:ext>
                  </a:extLst>
                </a:gridCol>
              </a:tblGrid>
              <a:tr h="217758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2400" b="1" i="0" u="none" strike="noStrike" dirty="0">
                          <a:solidFill>
                            <a:srgbClr val="FFFFFF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2016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2017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2018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2019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2021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2022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4486087"/>
                  </a:ext>
                </a:extLst>
              </a:tr>
              <a:tr h="392344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8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TOTAL CHARGES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1 254 437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1 230 493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1 282 695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1 298 278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1 282 890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1 329 990*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1 517 497</a:t>
                      </a:r>
                    </a:p>
                  </a:txBody>
                  <a:tcPr marL="6351" marR="6351" marT="635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53324"/>
                  </a:ext>
                </a:extLst>
              </a:tr>
              <a:tr h="453391"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5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Augmentation moyenne annuelle des charges sur 6 ans</a:t>
                      </a:r>
                    </a:p>
                  </a:txBody>
                  <a:tcPr marL="6351" marR="6351" marT="63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1" marR="6351" marT="63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6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400" b="1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+ 3,36 % </a:t>
                      </a:r>
                    </a:p>
                  </a:txBody>
                  <a:tcPr marL="6351" marR="6351" marT="63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400" b="1" i="0" u="none" strike="noStrike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400" b="1" i="0" u="none" strike="noStrike" kern="1200" dirty="0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  <a:ea typeface="+mn-ea"/>
                        <a:cs typeface="+mn-cs"/>
                      </a:endParaRPr>
                    </a:p>
                  </a:txBody>
                  <a:tcPr marL="6350" marR="6350" marT="635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600" b="1" i="0" u="none" strike="noStrike" dirty="0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6351" marR="6351" marT="6351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1047417"/>
                  </a:ext>
                </a:extLst>
              </a:tr>
            </a:tbl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7D181400-1CF6-40D0-B97B-4E560ABB65DA}"/>
              </a:ext>
            </a:extLst>
          </p:cNvPr>
          <p:cNvSpPr txBox="1"/>
          <p:nvPr/>
        </p:nvSpPr>
        <p:spPr>
          <a:xfrm>
            <a:off x="3719736" y="1453940"/>
            <a:ext cx="7868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3494BA"/>
                </a:solidFill>
              </a:rPr>
              <a:t>DES CHARGES LONGTEMPS CONTENUES MAIS PLUS ELEVÉES EN 2022 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DB8D47A-1173-4C96-8E55-15CEB690C197}"/>
              </a:ext>
            </a:extLst>
          </p:cNvPr>
          <p:cNvSpPr/>
          <p:nvPr/>
        </p:nvSpPr>
        <p:spPr>
          <a:xfrm>
            <a:off x="3287688" y="1556792"/>
            <a:ext cx="432048" cy="24937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89122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25D50-1E71-46C4-BB6C-3904DF923F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70" y="847373"/>
            <a:ext cx="10804525" cy="708025"/>
          </a:xfrm>
        </p:spPr>
        <p:txBody>
          <a:bodyPr/>
          <a:lstStyle/>
          <a:p>
            <a:r>
              <a:rPr lang="fr-FR" dirty="0"/>
              <a:t>R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PARTITION DES CHARGES : LE R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ALIS</a:t>
            </a:r>
            <a:r>
              <a:rPr lang="fr-FR" dirty="0">
                <a:latin typeface="Tw Cen MT Condensed" panose="020B0606020104020203" pitchFamily="34" charset="0"/>
              </a:rPr>
              <a:t>É </a:t>
            </a:r>
            <a:r>
              <a:rPr lang="fr-FR" dirty="0"/>
              <a:t>2022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292DD5A6-9CE4-48E7-8DE9-2A0DC377C5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4FAB73BC-B049-4115-A692-8D63A059BFB8}" type="slidenum">
              <a:rPr lang="fr-FR" noProof="0" smtClean="0"/>
              <a:pPr/>
              <a:t>3</a:t>
            </a:fld>
            <a:endParaRPr lang="fr-FR" noProof="0"/>
          </a:p>
        </p:txBody>
      </p:sp>
      <p:sp>
        <p:nvSpPr>
          <p:cNvPr id="14" name="Flèche : virage 13">
            <a:extLst>
              <a:ext uri="{FF2B5EF4-FFF2-40B4-BE49-F238E27FC236}">
                <a16:creationId xmlns:a16="http://schemas.microsoft.com/office/drawing/2014/main" id="{2EA9F7CF-9C13-4487-98F8-7A58F9B13360}"/>
              </a:ext>
            </a:extLst>
          </p:cNvPr>
          <p:cNvSpPr/>
          <p:nvPr/>
        </p:nvSpPr>
        <p:spPr>
          <a:xfrm flipH="1" flipV="1">
            <a:off x="9009852" y="3213828"/>
            <a:ext cx="1190603" cy="1814579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D4A3E92-5BFB-49CF-98E7-7FBA9589368C}"/>
              </a:ext>
            </a:extLst>
          </p:cNvPr>
          <p:cNvSpPr/>
          <p:nvPr/>
        </p:nvSpPr>
        <p:spPr>
          <a:xfrm>
            <a:off x="8303568" y="2844497"/>
            <a:ext cx="3888432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highlight>
                  <a:srgbClr val="FFFF00"/>
                </a:highlight>
              </a:rPr>
              <a:t>TOTAL CHARGES 2022 : 1 517 497 €</a:t>
            </a:r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3635DC02-C64A-4E66-9375-EC7FB6AA5DA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0576" y="113765"/>
            <a:ext cx="936104" cy="1154995"/>
          </a:xfrm>
          <a:prstGeom prst="rect">
            <a:avLst/>
          </a:prstGeom>
        </p:spPr>
      </p:pic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A24227DA-F516-4863-B180-89BCC235893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38864985"/>
              </p:ext>
            </p:extLst>
          </p:nvPr>
        </p:nvGraphicFramePr>
        <p:xfrm>
          <a:off x="442909" y="1845502"/>
          <a:ext cx="9577063" cy="510795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ZoneTexte 1">
            <a:extLst>
              <a:ext uri="{FF2B5EF4-FFF2-40B4-BE49-F238E27FC236}">
                <a16:creationId xmlns:a16="http://schemas.microsoft.com/office/drawing/2014/main" id="{C66B0269-1EB3-0D2D-5115-444A20D7CA84}"/>
              </a:ext>
            </a:extLst>
          </p:cNvPr>
          <p:cNvSpPr txBox="1"/>
          <p:nvPr/>
        </p:nvSpPr>
        <p:spPr>
          <a:xfrm>
            <a:off x="10272464" y="3262043"/>
            <a:ext cx="1944216" cy="671013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800" b="1" dirty="0"/>
              <a:t>+14% par rapport à 2021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DB4A76CB-1F3E-D941-2494-B614322D126A}"/>
              </a:ext>
            </a:extLst>
          </p:cNvPr>
          <p:cNvSpPr txBox="1"/>
          <p:nvPr/>
        </p:nvSpPr>
        <p:spPr>
          <a:xfrm>
            <a:off x="9480376" y="5524493"/>
            <a:ext cx="2376264" cy="707886"/>
          </a:xfrm>
          <a:prstGeom prst="rect">
            <a:avLst/>
          </a:prstGeom>
          <a:ln>
            <a:solidFill>
              <a:srgbClr val="E97C30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FR" sz="2000" dirty="0">
                <a:solidFill>
                  <a:srgbClr val="E97C30"/>
                </a:solidFill>
              </a:rPr>
              <a:t>dont Gardiens 21% du total des charges</a:t>
            </a:r>
          </a:p>
        </p:txBody>
      </p:sp>
    </p:spTree>
    <p:extLst>
      <p:ext uri="{BB962C8B-B14F-4D97-AF65-F5344CB8AC3E}">
        <p14:creationId xmlns:p14="http://schemas.microsoft.com/office/powerpoint/2010/main" val="1480367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F4687B1-973A-459F-9CCB-9593E93BFC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43468" y="807961"/>
            <a:ext cx="10805160" cy="707887"/>
          </a:xfrm>
        </p:spPr>
        <p:txBody>
          <a:bodyPr>
            <a:normAutofit/>
          </a:bodyPr>
          <a:lstStyle/>
          <a:p>
            <a:r>
              <a:rPr lang="fr-FR" dirty="0"/>
              <a:t>R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ALIS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S 2022 / PR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VISIONS  : LES PRINCIPALES DIFF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RENCES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B90D2851-4986-4F01-A654-240E54DAF46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4</a:t>
            </a:fld>
            <a:endParaRPr lang="fr-FR" noProof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D5C38E27-9C98-41F6-B1E3-20EFA00A4E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9854623"/>
              </p:ext>
            </p:extLst>
          </p:nvPr>
        </p:nvGraphicFramePr>
        <p:xfrm>
          <a:off x="1343472" y="1988841"/>
          <a:ext cx="9577064" cy="4007700"/>
        </p:xfrm>
        <a:graphic>
          <a:graphicData uri="http://schemas.openxmlformats.org/drawingml/2006/table">
            <a:tbl>
              <a:tblPr/>
              <a:tblGrid>
                <a:gridCol w="5124773">
                  <a:extLst>
                    <a:ext uri="{9D8B030D-6E8A-4147-A177-3AD203B41FA5}">
                      <a16:colId xmlns:a16="http://schemas.microsoft.com/office/drawing/2014/main" val="3441851279"/>
                    </a:ext>
                  </a:extLst>
                </a:gridCol>
                <a:gridCol w="4452291">
                  <a:extLst>
                    <a:ext uri="{9D8B030D-6E8A-4147-A177-3AD203B41FA5}">
                      <a16:colId xmlns:a16="http://schemas.microsoft.com/office/drawing/2014/main" val="2551079195"/>
                    </a:ext>
                  </a:extLst>
                </a:gridCol>
              </a:tblGrid>
              <a:tr h="403755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i="0" u="none" strike="noStrike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CHARGES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ECONOMIES / BUDGET PREVISIONNEL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4823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717815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01  - CHARGES COMMUNES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-63 706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4928370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EAU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-14 978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5114918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ESPACES VERTS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-29 847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7082238"/>
                  </a:ext>
                </a:extLst>
              </a:tr>
              <a:tr h="220679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AUTRES POSTES DE CHARGES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-16 909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5280237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02 - CHARGES APPARTEMENT 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-17 087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7621623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DONT GARDIENS ET SOLIPROPRES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-20 817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2976412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CHARGES PAR BATIMENT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-23 780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2EFD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824020"/>
                  </a:ext>
                </a:extLst>
              </a:tr>
              <a:tr h="370515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i="0" u="none" strike="noStrike" dirty="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Calibri" panose="020F0502020204030204" pitchFamily="34" charset="0"/>
                        </a:rPr>
                        <a:t>CHARGES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DEPASSEMENTS / BUDGET PREVISIONNEL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60886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GROS TRAVAUX (fonds Alur)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+9 883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426303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04 - CHARGES CHAUFFAGE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8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+110 996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04612767"/>
                  </a:ext>
                </a:extLst>
              </a:tr>
              <a:tr h="290831">
                <a:tc>
                  <a:txBody>
                    <a:bodyPr/>
                    <a:lstStyle/>
                    <a:p>
                      <a:pPr algn="l" fontAlgn="b"/>
                      <a:r>
                        <a:rPr lang="fr-FR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SOLIPROPRE (CHARGES APPARTEMENT)</a:t>
                      </a:r>
                    </a:p>
                  </a:txBody>
                  <a:tcPr marL="6351" marR="6351" marT="6351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fr-FR" sz="2000" b="0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+4 881</a:t>
                      </a:r>
                    </a:p>
                  </a:txBody>
                  <a:tcPr marL="6351" marR="6351" marT="6351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7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1983832"/>
                  </a:ext>
                </a:extLst>
              </a:tr>
            </a:tbl>
          </a:graphicData>
        </a:graphic>
      </p:graphicFrame>
      <p:sp>
        <p:nvSpPr>
          <p:cNvPr id="6" name="ZoneTexte 5">
            <a:extLst>
              <a:ext uri="{FF2B5EF4-FFF2-40B4-BE49-F238E27FC236}">
                <a16:creationId xmlns:a16="http://schemas.microsoft.com/office/drawing/2014/main" id="{A88D0B3F-4E2D-43A3-9A1D-56B2A9E14A8E}"/>
              </a:ext>
            </a:extLst>
          </p:cNvPr>
          <p:cNvSpPr txBox="1"/>
          <p:nvPr/>
        </p:nvSpPr>
        <p:spPr>
          <a:xfrm>
            <a:off x="779929" y="1527176"/>
            <a:ext cx="11286733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2400" b="1" dirty="0"/>
              <a:t>TOTAL : Charges réelles 2022  =  1 517 497 €   - Budget =  1 509 860 €.    :  </a:t>
            </a:r>
            <a:r>
              <a:rPr lang="fr-FR" sz="2400" b="1" dirty="0">
                <a:solidFill>
                  <a:srgbClr val="FF0000"/>
                </a:solidFill>
              </a:rPr>
              <a:t>+ 7 637 € </a:t>
            </a:r>
            <a:endParaRPr lang="fr-FR" sz="2400" b="1" dirty="0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6B4D0AB8-7830-467C-A6A0-0B58ED58AD9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0576" y="113765"/>
            <a:ext cx="936104" cy="1154995"/>
          </a:xfrm>
          <a:prstGeom prst="rect">
            <a:avLst/>
          </a:prstGeom>
        </p:spPr>
      </p:pic>
      <p:sp>
        <p:nvSpPr>
          <p:cNvPr id="5" name="Flèche : droite 4">
            <a:extLst>
              <a:ext uri="{FF2B5EF4-FFF2-40B4-BE49-F238E27FC236}">
                <a16:creationId xmlns:a16="http://schemas.microsoft.com/office/drawing/2014/main" id="{90BD045A-EAAE-44FC-65E2-B5FD357C04EC}"/>
              </a:ext>
            </a:extLst>
          </p:cNvPr>
          <p:cNvSpPr/>
          <p:nvPr/>
        </p:nvSpPr>
        <p:spPr>
          <a:xfrm>
            <a:off x="10040981" y="1439918"/>
            <a:ext cx="288032" cy="25197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Flèche : droite 6">
            <a:extLst>
              <a:ext uri="{FF2B5EF4-FFF2-40B4-BE49-F238E27FC236}">
                <a16:creationId xmlns:a16="http://schemas.microsoft.com/office/drawing/2014/main" id="{F9B35261-621F-3811-FD3C-C2540F3FE534}"/>
              </a:ext>
            </a:extLst>
          </p:cNvPr>
          <p:cNvSpPr/>
          <p:nvPr/>
        </p:nvSpPr>
        <p:spPr>
          <a:xfrm>
            <a:off x="160737" y="5368295"/>
            <a:ext cx="936104" cy="365760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922907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1D4C52-FFA1-4F76-848A-3EC3FEF6E9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146" y="851033"/>
            <a:ext cx="10805160" cy="707886"/>
          </a:xfrm>
        </p:spPr>
        <p:txBody>
          <a:bodyPr>
            <a:normAutofit/>
          </a:bodyPr>
          <a:lstStyle/>
          <a:p>
            <a:pPr algn="ctr"/>
            <a:r>
              <a:rPr kumimoji="0" lang="fr-FR" sz="4000" b="0" i="0" u="none" strike="noStrike" kern="1200" cap="all" spc="100" normalizeH="0" baseline="0" noProof="0" dirty="0">
                <a:ln>
                  <a:noFill/>
                </a:ln>
                <a:solidFill>
                  <a:prstClr val="black">
                    <a:lumMod val="95000"/>
                    <a:lumOff val="5000"/>
                  </a:prstClr>
                </a:solidFill>
                <a:effectLst/>
                <a:uLnTx/>
                <a:uFillTx/>
                <a:latin typeface="Tw Cen MT Condensed" panose="020B0606020104020203" pitchFamily="34" charset="0"/>
                <a:ea typeface="+mj-ea"/>
                <a:cs typeface="+mj-cs"/>
              </a:rPr>
              <a:t>É</a:t>
            </a:r>
            <a:r>
              <a:rPr lang="fr-FR" dirty="0"/>
              <a:t>VOLUTION DES BUDGETS ET DES CHARGES SUR 3 ANS (en €)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D11586E-E332-4C0A-A180-542F4452C3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5</a:t>
            </a:fld>
            <a:endParaRPr lang="fr-FR" noProof="0"/>
          </a:p>
        </p:txBody>
      </p:sp>
      <p:pic>
        <p:nvPicPr>
          <p:cNvPr id="17" name="Image 16">
            <a:extLst>
              <a:ext uri="{FF2B5EF4-FFF2-40B4-BE49-F238E27FC236}">
                <a16:creationId xmlns:a16="http://schemas.microsoft.com/office/drawing/2014/main" id="{C5E2A6D9-695A-4AFF-BD1E-18A8FAB069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80576" y="113765"/>
            <a:ext cx="936104" cy="1154995"/>
          </a:xfrm>
          <a:prstGeom prst="rect">
            <a:avLst/>
          </a:prstGeom>
        </p:spPr>
      </p:pic>
      <p:graphicFrame>
        <p:nvGraphicFramePr>
          <p:cNvPr id="20" name="Graphique 19">
            <a:extLst>
              <a:ext uri="{FF2B5EF4-FFF2-40B4-BE49-F238E27FC236}">
                <a16:creationId xmlns:a16="http://schemas.microsoft.com/office/drawing/2014/main" id="{994C1F81-E7C6-47F9-8F0B-82E29DF9AE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5592554"/>
              </p:ext>
            </p:extLst>
          </p:nvPr>
        </p:nvGraphicFramePr>
        <p:xfrm>
          <a:off x="1271464" y="1628800"/>
          <a:ext cx="9145016" cy="50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1" name="Rectangle 20">
            <a:extLst>
              <a:ext uri="{FF2B5EF4-FFF2-40B4-BE49-F238E27FC236}">
                <a16:creationId xmlns:a16="http://schemas.microsoft.com/office/drawing/2014/main" id="{4047FA14-A178-BF9C-C76F-556A9585C0C2}"/>
              </a:ext>
            </a:extLst>
          </p:cNvPr>
          <p:cNvSpPr/>
          <p:nvPr/>
        </p:nvSpPr>
        <p:spPr>
          <a:xfrm>
            <a:off x="5087888" y="4221088"/>
            <a:ext cx="720080" cy="7200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fr-FR"/>
          </a:p>
        </p:txBody>
      </p:sp>
      <p:sp>
        <p:nvSpPr>
          <p:cNvPr id="22" name="ZoneTexte 1">
            <a:extLst>
              <a:ext uri="{FF2B5EF4-FFF2-40B4-BE49-F238E27FC236}">
                <a16:creationId xmlns:a16="http://schemas.microsoft.com/office/drawing/2014/main" id="{00000000-0008-0000-0100-00000A000000}"/>
              </a:ext>
            </a:extLst>
          </p:cNvPr>
          <p:cNvSpPr txBox="1"/>
          <p:nvPr/>
        </p:nvSpPr>
        <p:spPr>
          <a:xfrm>
            <a:off x="5746726" y="4081326"/>
            <a:ext cx="1059805" cy="279524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1400" b="1">
                <a:solidFill>
                  <a:srgbClr val="FF0000"/>
                </a:solidFill>
              </a:rPr>
              <a:t>49</a:t>
            </a:r>
            <a:r>
              <a:rPr lang="fr-FR" sz="1400" b="1" baseline="0">
                <a:solidFill>
                  <a:srgbClr val="FF0000"/>
                </a:solidFill>
              </a:rPr>
              <a:t> 606</a:t>
            </a:r>
            <a:endParaRPr lang="fr-FR" sz="1400" b="1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15251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A281E8C-74C3-438C-BECC-2430F9F330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199" y="1097299"/>
            <a:ext cx="11452016" cy="608701"/>
          </a:xfrm>
        </p:spPr>
        <p:txBody>
          <a:bodyPr>
            <a:noAutofit/>
          </a:bodyPr>
          <a:lstStyle/>
          <a:p>
            <a:pPr rtl="0">
              <a:defRPr sz="3200" b="0" i="0" u="none" strike="noStrike" kern="1200" spc="0" baseline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defRPr>
            </a:pPr>
            <a:r>
              <a:rPr lang="en-US" dirty="0"/>
              <a:t>Charges communes : </a:t>
            </a:r>
            <a:r>
              <a:rPr lang="en-US" sz="2400" b="1" dirty="0" err="1"/>
              <a:t>comparatif</a:t>
            </a:r>
            <a:r>
              <a:rPr lang="en-US" sz="2400" b="1" dirty="0"/>
              <a:t> </a:t>
            </a:r>
            <a:r>
              <a:rPr lang="en-US" sz="2400" b="1" dirty="0" err="1"/>
              <a:t>réaliséS</a:t>
            </a:r>
            <a:r>
              <a:rPr lang="en-US" sz="2400" b="1" dirty="0"/>
              <a:t> 2020/21/22 / Budget 2023</a:t>
            </a:r>
            <a:endParaRPr lang="fr-FR" sz="3200" b="1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40306D80-065B-4338-BE09-A25E3AB6FE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6</a:t>
            </a:fld>
            <a:endParaRPr lang="fr-FR" noProof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06A368E-1AF5-44F1-BBD9-D6FCC5BD39E2}"/>
              </a:ext>
            </a:extLst>
          </p:cNvPr>
          <p:cNvSpPr/>
          <p:nvPr/>
        </p:nvSpPr>
        <p:spPr>
          <a:xfrm>
            <a:off x="6921348" y="1854604"/>
            <a:ext cx="4827280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highlight>
                  <a:srgbClr val="FFFFFF"/>
                </a:highlight>
              </a:rPr>
              <a:t>CHARGES COMMUNES : </a:t>
            </a:r>
          </a:p>
          <a:p>
            <a:r>
              <a:rPr lang="fr-FR" b="1" dirty="0">
                <a:solidFill>
                  <a:srgbClr val="000000"/>
                </a:solidFill>
                <a:highlight>
                  <a:srgbClr val="FFFFFF"/>
                </a:highlight>
              </a:rPr>
              <a:t>REALISE 2020 :  403 581 €</a:t>
            </a:r>
          </a:p>
          <a:p>
            <a:r>
              <a:rPr lang="fr-FR" b="1" dirty="0">
                <a:solidFill>
                  <a:srgbClr val="000000"/>
                </a:solidFill>
                <a:highlight>
                  <a:srgbClr val="FFFFFF"/>
                </a:highlight>
              </a:rPr>
              <a:t>REALISE 2021 :  394 287 € </a:t>
            </a:r>
            <a:r>
              <a:rPr lang="fr-FR" b="1" dirty="0">
                <a:solidFill>
                  <a:srgbClr val="FF0000"/>
                </a:solidFill>
              </a:rPr>
              <a:t>+ 49 606 €</a:t>
            </a:r>
            <a:endParaRPr lang="fr-FR" b="1" dirty="0">
              <a:solidFill>
                <a:srgbClr val="000000"/>
              </a:solidFill>
              <a:highlight>
                <a:srgbClr val="FFFF00"/>
              </a:highlight>
            </a:endParaRPr>
          </a:p>
          <a:p>
            <a:r>
              <a:rPr lang="fr-FR" b="1" dirty="0">
                <a:solidFill>
                  <a:srgbClr val="000000"/>
                </a:solidFill>
                <a:highlight>
                  <a:srgbClr val="FFFF00"/>
                </a:highlight>
              </a:rPr>
              <a:t>REALISE 2022 : 373 504 €</a:t>
            </a:r>
          </a:p>
          <a:p>
            <a:r>
              <a:rPr lang="fr-FR" b="1" dirty="0">
                <a:solidFill>
                  <a:srgbClr val="000000"/>
                </a:solidFill>
                <a:highlight>
                  <a:srgbClr val="FFFF00"/>
                </a:highlight>
              </a:rPr>
              <a:t>BUDGET 2023 : 410 775 €</a:t>
            </a:r>
            <a:endParaRPr lang="fr-FR" b="1" dirty="0">
              <a:solidFill>
                <a:srgbClr val="FF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7F59580F-FCF0-4B90-B5A9-E86A6377CA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576" y="113765"/>
            <a:ext cx="936104" cy="1154995"/>
          </a:xfrm>
          <a:prstGeom prst="rect">
            <a:avLst/>
          </a:prstGeom>
        </p:spPr>
      </p:pic>
      <p:graphicFrame>
        <p:nvGraphicFramePr>
          <p:cNvPr id="8" name="Graphique 7">
            <a:extLst>
              <a:ext uri="{FF2B5EF4-FFF2-40B4-BE49-F238E27FC236}">
                <a16:creationId xmlns:a16="http://schemas.microsoft.com/office/drawing/2014/main" id="{5706984A-FE29-4261-86F9-E2B7D9C29FA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30216805"/>
              </p:ext>
            </p:extLst>
          </p:nvPr>
        </p:nvGraphicFramePr>
        <p:xfrm>
          <a:off x="275872" y="1169605"/>
          <a:ext cx="11452016" cy="509792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ZoneTexte 8">
            <a:extLst>
              <a:ext uri="{FF2B5EF4-FFF2-40B4-BE49-F238E27FC236}">
                <a16:creationId xmlns:a16="http://schemas.microsoft.com/office/drawing/2014/main" id="{DD7FEE92-6AFE-FC5E-FA30-3831AD55F619}"/>
              </a:ext>
            </a:extLst>
          </p:cNvPr>
          <p:cNvSpPr txBox="1"/>
          <p:nvPr/>
        </p:nvSpPr>
        <p:spPr>
          <a:xfrm>
            <a:off x="2986906" y="6228484"/>
            <a:ext cx="7868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000" b="1" dirty="0">
                <a:solidFill>
                  <a:srgbClr val="3494BA"/>
                </a:solidFill>
              </a:rPr>
              <a:t>DES CHARGES COMMUNES EN BAISSE DEPUIS 3 ANS</a:t>
            </a:r>
          </a:p>
        </p:txBody>
      </p:sp>
      <p:sp>
        <p:nvSpPr>
          <p:cNvPr id="10" name="Flèche : droite 9">
            <a:extLst>
              <a:ext uri="{FF2B5EF4-FFF2-40B4-BE49-F238E27FC236}">
                <a16:creationId xmlns:a16="http://schemas.microsoft.com/office/drawing/2014/main" id="{3B0D4AA2-D2D7-4A23-0B62-28C50D68B17C}"/>
              </a:ext>
            </a:extLst>
          </p:cNvPr>
          <p:cNvSpPr/>
          <p:nvPr/>
        </p:nvSpPr>
        <p:spPr>
          <a:xfrm>
            <a:off x="2207568" y="6309320"/>
            <a:ext cx="749297" cy="32715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36935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44A5969B-88D8-4F70-BCF3-9B45A7C7A88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82150077"/>
              </p:ext>
            </p:extLst>
          </p:nvPr>
        </p:nvGraphicFramePr>
        <p:xfrm>
          <a:off x="609135" y="2041206"/>
          <a:ext cx="10582417" cy="44673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93B88E1A-603C-4FF2-A7B0-11E5E3FE3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9929" y="914933"/>
            <a:ext cx="11308000" cy="707887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3600" dirty="0"/>
              <a:t>Charges “appartements”  : </a:t>
            </a:r>
            <a:r>
              <a:rPr lang="en-US" sz="3200" dirty="0" err="1"/>
              <a:t>Comparatif</a:t>
            </a:r>
            <a:r>
              <a:rPr lang="en-US" sz="3200" dirty="0"/>
              <a:t> R</a:t>
            </a:r>
            <a:r>
              <a:rPr lang="fr-FR" sz="3200" dirty="0">
                <a:latin typeface="Tw Cen MT Condensed" panose="020B0606020104020203" pitchFamily="34" charset="0"/>
              </a:rPr>
              <a:t>É</a:t>
            </a:r>
            <a:r>
              <a:rPr lang="en-US" sz="3200" dirty="0"/>
              <a:t>ALISE 2020-21-22/Budget 2023</a:t>
            </a:r>
            <a:br>
              <a:rPr lang="en-US" sz="3200" spc="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ea typeface="+mn-ea"/>
                <a:cs typeface="+mn-cs"/>
              </a:rPr>
            </a:br>
            <a:endParaRPr lang="fr-FR" sz="3200" spc="0" dirty="0">
              <a:solidFill>
                <a:prstClr val="black">
                  <a:lumMod val="65000"/>
                  <a:lumOff val="35000"/>
                </a:prstClr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308CB45-515C-4359-B4E5-A636E35AB5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7</a:t>
            </a:fld>
            <a:endParaRPr lang="fr-FR" noProof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267682D-ED4F-4D85-B858-49A857AE8B29}"/>
              </a:ext>
            </a:extLst>
          </p:cNvPr>
          <p:cNvSpPr/>
          <p:nvPr/>
        </p:nvSpPr>
        <p:spPr>
          <a:xfrm>
            <a:off x="6960096" y="2132857"/>
            <a:ext cx="4176464" cy="147732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highlight>
                  <a:srgbClr val="FFFFFF"/>
                </a:highlight>
              </a:rPr>
              <a:t>TOTAL CHARGES « APPARTEMENTS » : </a:t>
            </a:r>
          </a:p>
          <a:p>
            <a:r>
              <a:rPr lang="fr-FR" b="1" dirty="0">
                <a:solidFill>
                  <a:srgbClr val="000000"/>
                </a:solidFill>
                <a:highlight>
                  <a:srgbClr val="FFFF00"/>
                </a:highlight>
              </a:rPr>
              <a:t>REALISE  2020 : 391 478 €</a:t>
            </a:r>
          </a:p>
          <a:p>
            <a:r>
              <a:rPr lang="fr-FR" b="1" dirty="0">
                <a:solidFill>
                  <a:srgbClr val="000000"/>
                </a:solidFill>
                <a:highlight>
                  <a:srgbClr val="FFFF00"/>
                </a:highlight>
              </a:rPr>
              <a:t>REALISE 2021 :  402 597 €</a:t>
            </a:r>
          </a:p>
          <a:p>
            <a:r>
              <a:rPr lang="fr-FR" b="1" dirty="0">
                <a:solidFill>
                  <a:srgbClr val="000000"/>
                </a:solidFill>
                <a:highlight>
                  <a:srgbClr val="FFFF00"/>
                </a:highlight>
              </a:rPr>
              <a:t>REALISE 2022 : 385 333 €</a:t>
            </a:r>
          </a:p>
          <a:p>
            <a:r>
              <a:rPr lang="fr-FR" b="1" dirty="0">
                <a:solidFill>
                  <a:srgbClr val="000000"/>
                </a:solidFill>
                <a:highlight>
                  <a:srgbClr val="FFFF00"/>
                </a:highlight>
              </a:rPr>
              <a:t>BUDGET 2023 : 405 055 €</a:t>
            </a:r>
            <a:endParaRPr lang="fr-FR" b="1" dirty="0">
              <a:solidFill>
                <a:srgbClr val="000000"/>
              </a:solidFill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83016CB1-9ABC-402E-BFAF-861CCC57CA1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277817" y="116633"/>
            <a:ext cx="938865" cy="1152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9634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Graphique 10">
            <a:extLst>
              <a:ext uri="{FF2B5EF4-FFF2-40B4-BE49-F238E27FC236}">
                <a16:creationId xmlns:a16="http://schemas.microsoft.com/office/drawing/2014/main" id="{10433200-1AE7-4E5F-BBEC-969AAD669FC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34188264"/>
              </p:ext>
            </p:extLst>
          </p:nvPr>
        </p:nvGraphicFramePr>
        <p:xfrm>
          <a:off x="931070" y="2239144"/>
          <a:ext cx="10205490" cy="41079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B6A86952-079B-4700-B59F-32919C9B33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7284" y="914497"/>
            <a:ext cx="10805160" cy="707886"/>
          </a:xfrm>
        </p:spPr>
        <p:txBody>
          <a:bodyPr>
            <a:normAutofit fontScale="90000"/>
          </a:bodyPr>
          <a:lstStyle/>
          <a:p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VOLUTION DES D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PENSES DE CHAUFFAGE sur 4 ans &amp; BUDGET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FAF9AECE-1982-4719-9937-92983B0D7C2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8</a:t>
            </a:fld>
            <a:endParaRPr lang="fr-FR" noProof="0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27B50220-4DBD-420D-B4CA-21314D7BA94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67824" y="4797152"/>
            <a:ext cx="751912" cy="751912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AB1B41E-65DE-4315-84EB-76FABECBF5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46828" y="4792216"/>
            <a:ext cx="751912" cy="751912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FB982563-A688-49EA-82C8-E6642E8B6EF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024" y="4608024"/>
            <a:ext cx="936104" cy="93610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C6C74D4F-EB3A-44C0-ACCD-7DD4FC935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8208" y="4470796"/>
            <a:ext cx="1073037" cy="107303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96231A4F-F00C-4D48-A24C-043BD7E32D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52384" y="4293096"/>
            <a:ext cx="1245332" cy="1245332"/>
          </a:xfrm>
          <a:prstGeom prst="rect">
            <a:avLst/>
          </a:prstGeom>
        </p:spPr>
      </p:pic>
      <p:sp>
        <p:nvSpPr>
          <p:cNvPr id="12" name="ZoneTexte 1">
            <a:extLst>
              <a:ext uri="{FF2B5EF4-FFF2-40B4-BE49-F238E27FC236}">
                <a16:creationId xmlns:a16="http://schemas.microsoft.com/office/drawing/2014/main" id="{22617267-60C8-F111-191D-7F36121AC8E6}"/>
              </a:ext>
            </a:extLst>
          </p:cNvPr>
          <p:cNvSpPr txBox="1"/>
          <p:nvPr/>
        </p:nvSpPr>
        <p:spPr>
          <a:xfrm>
            <a:off x="9449308" y="1735088"/>
            <a:ext cx="1361069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highlight>
                  <a:srgbClr val="FFFF00"/>
                </a:highlight>
              </a:rPr>
              <a:t>+ 46%</a:t>
            </a:r>
          </a:p>
        </p:txBody>
      </p:sp>
    </p:spTree>
    <p:extLst>
      <p:ext uri="{BB962C8B-B14F-4D97-AF65-F5344CB8AC3E}">
        <p14:creationId xmlns:p14="http://schemas.microsoft.com/office/powerpoint/2010/main" val="180450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83F0A3C-D80B-C146-D5FF-AAA4F44B9B7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9</a:t>
            </a:fld>
            <a:endParaRPr lang="fr-FR" noProof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C0B50194-7D5C-1A5B-C3E5-8881CA9B714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01806229"/>
              </p:ext>
            </p:extLst>
          </p:nvPr>
        </p:nvGraphicFramePr>
        <p:xfrm>
          <a:off x="335360" y="1484784"/>
          <a:ext cx="11449272" cy="522081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itre 1">
            <a:extLst>
              <a:ext uri="{FF2B5EF4-FFF2-40B4-BE49-F238E27FC236}">
                <a16:creationId xmlns:a16="http://schemas.microsoft.com/office/drawing/2014/main" id="{14F7B1F1-2CA8-F63E-7B80-DE9C89FC0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2901" y="988021"/>
            <a:ext cx="10804525" cy="708025"/>
          </a:xfrm>
        </p:spPr>
        <p:txBody>
          <a:bodyPr>
            <a:noAutofit/>
          </a:bodyPr>
          <a:lstStyle/>
          <a:p>
            <a:r>
              <a:rPr lang="fr-FR" sz="3200" dirty="0">
                <a:latin typeface="Tw Cen MT Condensed" panose="020B0606020104020203" pitchFamily="34" charset="0"/>
              </a:rPr>
              <a:t>É</a:t>
            </a:r>
            <a:r>
              <a:rPr lang="fr-FR" sz="3200" dirty="0"/>
              <a:t>VOLUTION DES D</a:t>
            </a:r>
            <a:r>
              <a:rPr lang="fr-FR" sz="3200" dirty="0">
                <a:latin typeface="Tw Cen MT Condensed" panose="020B0606020104020203" pitchFamily="34" charset="0"/>
              </a:rPr>
              <a:t>É</a:t>
            </a:r>
            <a:r>
              <a:rPr lang="fr-FR" sz="3200" dirty="0"/>
              <a:t>PENSES DE CHAUFFAGE dont eau chaude &amp; BUDGET 2023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711CAAF-B799-E345-2D12-8716EB863A0C}"/>
              </a:ext>
            </a:extLst>
          </p:cNvPr>
          <p:cNvSpPr/>
          <p:nvPr/>
        </p:nvSpPr>
        <p:spPr>
          <a:xfrm>
            <a:off x="8040216" y="4530062"/>
            <a:ext cx="382174" cy="98415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FF0000"/>
                </a:solidFill>
              </a:rPr>
              <a:t>42 %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0AA3D02F-426B-969E-0376-1AF4FF83228E}"/>
              </a:ext>
            </a:extLst>
          </p:cNvPr>
          <p:cNvSpPr/>
          <p:nvPr/>
        </p:nvSpPr>
        <p:spPr>
          <a:xfrm>
            <a:off x="10826394" y="4077072"/>
            <a:ext cx="382174" cy="144016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/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r-FR" sz="1400" b="1" dirty="0">
                <a:solidFill>
                  <a:srgbClr val="FF0000"/>
                </a:solidFill>
              </a:rPr>
              <a:t>49 %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B347EB09-FBE8-2FC4-BCFC-BAD7756E56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39393" y="5010160"/>
            <a:ext cx="504056" cy="504056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63AA0283-AEC4-A752-C78E-73BD3D8B999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5249" y="4775105"/>
            <a:ext cx="504056" cy="658543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49848F64-82B6-B0C0-3C10-5112F0A7DEE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25838" y="4449493"/>
            <a:ext cx="753283" cy="984155"/>
          </a:xfrm>
          <a:prstGeom prst="rect">
            <a:avLst/>
          </a:prstGeom>
        </p:spPr>
      </p:pic>
      <p:sp>
        <p:nvSpPr>
          <p:cNvPr id="12" name="ZoneTexte 1">
            <a:extLst>
              <a:ext uri="{FF2B5EF4-FFF2-40B4-BE49-F238E27FC236}">
                <a16:creationId xmlns:a16="http://schemas.microsoft.com/office/drawing/2014/main" id="{2FAB9AAE-F137-97D6-E1D8-B9247D38D0FB}"/>
              </a:ext>
            </a:extLst>
          </p:cNvPr>
          <p:cNvSpPr txBox="1"/>
          <p:nvPr/>
        </p:nvSpPr>
        <p:spPr>
          <a:xfrm>
            <a:off x="6096000" y="3717032"/>
            <a:ext cx="1361106" cy="504040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highlight>
                  <a:srgbClr val="FFFF00"/>
                </a:highlight>
              </a:rPr>
              <a:t>+ 57%</a:t>
            </a:r>
          </a:p>
        </p:txBody>
      </p:sp>
      <p:sp>
        <p:nvSpPr>
          <p:cNvPr id="13" name="ZoneTexte 1">
            <a:extLst>
              <a:ext uri="{FF2B5EF4-FFF2-40B4-BE49-F238E27FC236}">
                <a16:creationId xmlns:a16="http://schemas.microsoft.com/office/drawing/2014/main" id="{8BFC9EC1-8EB2-D72F-7D9D-ACCA0CC1EDA7}"/>
              </a:ext>
            </a:extLst>
          </p:cNvPr>
          <p:cNvSpPr txBox="1"/>
          <p:nvPr/>
        </p:nvSpPr>
        <p:spPr>
          <a:xfrm>
            <a:off x="8821944" y="3356992"/>
            <a:ext cx="1361069" cy="504056"/>
          </a:xfrm>
          <a:prstGeom prst="rect">
            <a:avLst/>
          </a:prstGeom>
        </p:spPr>
        <p:txBody>
          <a:bodyPr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fr-FR" sz="2800" b="1" dirty="0">
                <a:highlight>
                  <a:srgbClr val="FFFF00"/>
                </a:highlight>
              </a:rPr>
              <a:t>+ 46%</a:t>
            </a:r>
          </a:p>
        </p:txBody>
      </p:sp>
    </p:spTree>
    <p:extLst>
      <p:ext uri="{BB962C8B-B14F-4D97-AF65-F5344CB8AC3E}">
        <p14:creationId xmlns:p14="http://schemas.microsoft.com/office/powerpoint/2010/main" val="2988177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A2C01C86-8F29-8B75-317A-92879A5FCA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10</a:t>
            </a:fld>
            <a:endParaRPr lang="fr-FR" noProof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AD8CBDDF-2E2A-97C6-8F1D-B83BB6AE6F1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487904"/>
              </p:ext>
            </p:extLst>
          </p:nvPr>
        </p:nvGraphicFramePr>
        <p:xfrm>
          <a:off x="1775520" y="1874520"/>
          <a:ext cx="8834594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5" name="Image 4">
            <a:extLst>
              <a:ext uri="{FF2B5EF4-FFF2-40B4-BE49-F238E27FC236}">
                <a16:creationId xmlns:a16="http://schemas.microsoft.com/office/drawing/2014/main" id="{C143773D-8ED8-E57C-35BD-EE93C20777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7688" y="3686498"/>
            <a:ext cx="576064" cy="576064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E3D2D33B-9BB1-90D3-6470-D5ECFEE2B6C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19160" y="990600"/>
            <a:ext cx="1245332" cy="1245332"/>
          </a:xfrm>
          <a:prstGeom prst="rect">
            <a:avLst/>
          </a:prstGeom>
        </p:spPr>
      </p:pic>
      <p:sp>
        <p:nvSpPr>
          <p:cNvPr id="7" name="Titre 1">
            <a:extLst>
              <a:ext uri="{FF2B5EF4-FFF2-40B4-BE49-F238E27FC236}">
                <a16:creationId xmlns:a16="http://schemas.microsoft.com/office/drawing/2014/main" id="{01A1D250-2B80-50F3-825A-5E2C5F6469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1070" y="836712"/>
            <a:ext cx="10805160" cy="707886"/>
          </a:xfrm>
        </p:spPr>
        <p:txBody>
          <a:bodyPr/>
          <a:lstStyle/>
          <a:p>
            <a:r>
              <a:rPr lang="fr-FR" dirty="0"/>
              <a:t>Le poste chauffage : détails des </a:t>
            </a:r>
            <a:r>
              <a:rPr lang="fr-FR" dirty="0" err="1"/>
              <a:t>déPenses</a:t>
            </a:r>
            <a:r>
              <a:rPr lang="fr-F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385653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4A277-AF8B-C289-9E93-964C26B0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50732" y="960093"/>
            <a:ext cx="10805160" cy="707886"/>
          </a:xfrm>
        </p:spPr>
        <p:txBody>
          <a:bodyPr/>
          <a:lstStyle/>
          <a:p>
            <a:r>
              <a:rPr lang="fr-FR" dirty="0"/>
              <a:t>Le poste combustible : détails des </a:t>
            </a:r>
            <a:r>
              <a:rPr lang="fr-FR" dirty="0" err="1"/>
              <a:t>déPenses</a:t>
            </a:r>
            <a:r>
              <a:rPr lang="fr-FR" dirty="0"/>
              <a:t>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004B4C-A566-81C8-069A-0572AC4C2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11</a:t>
            </a:fld>
            <a:endParaRPr lang="fr-FR" noProof="0"/>
          </a:p>
        </p:txBody>
      </p:sp>
      <p:graphicFrame>
        <p:nvGraphicFramePr>
          <p:cNvPr id="9" name="Graphique 8">
            <a:extLst>
              <a:ext uri="{FF2B5EF4-FFF2-40B4-BE49-F238E27FC236}">
                <a16:creationId xmlns:a16="http://schemas.microsoft.com/office/drawing/2014/main" id="{BEC1C92B-750D-31BF-B9CB-94A68E37F2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99013605"/>
              </p:ext>
            </p:extLst>
          </p:nvPr>
        </p:nvGraphicFramePr>
        <p:xfrm>
          <a:off x="779929" y="1898089"/>
          <a:ext cx="8856984" cy="44679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6" name="Image 5">
            <a:extLst>
              <a:ext uri="{FF2B5EF4-FFF2-40B4-BE49-F238E27FC236}">
                <a16:creationId xmlns:a16="http://schemas.microsoft.com/office/drawing/2014/main" id="{CC9ACC28-FD8A-9160-BD3F-FB86C2FDA1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84232" y="2636912"/>
            <a:ext cx="576064" cy="576064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B0EDFC92-1EC2-5A52-F30B-86AE2FC7B62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1437" y="3717032"/>
            <a:ext cx="462635" cy="462635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DCCC64B3-0D6F-7D2D-2029-0FC77073F7C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1907" y="4077072"/>
            <a:ext cx="345941" cy="345941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DECEF17F-0A59-0462-101A-A55C888DF0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600" y="4509120"/>
            <a:ext cx="180094" cy="18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122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B14A277-AF8B-C289-9E93-964C26B003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211" y="846674"/>
            <a:ext cx="10805160" cy="707886"/>
          </a:xfrm>
        </p:spPr>
        <p:txBody>
          <a:bodyPr/>
          <a:lstStyle/>
          <a:p>
            <a:r>
              <a:rPr lang="fr-FR" dirty="0"/>
              <a:t>Le poste hors combustible : détails des </a:t>
            </a:r>
            <a:r>
              <a:rPr lang="fr-FR" dirty="0" err="1"/>
              <a:t>déPenses</a:t>
            </a:r>
            <a:r>
              <a:rPr lang="fr-FR" dirty="0"/>
              <a:t> 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5C004B4C-A566-81C8-069A-0572AC4C27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12</a:t>
            </a:fld>
            <a:endParaRPr lang="fr-FR" noProof="0"/>
          </a:p>
        </p:txBody>
      </p:sp>
      <p:graphicFrame>
        <p:nvGraphicFramePr>
          <p:cNvPr id="4" name="Graphique 3">
            <a:extLst>
              <a:ext uri="{FF2B5EF4-FFF2-40B4-BE49-F238E27FC236}">
                <a16:creationId xmlns:a16="http://schemas.microsoft.com/office/drawing/2014/main" id="{82C47CD1-D2F5-AD2E-D639-33A2B904117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83224171"/>
              </p:ext>
            </p:extLst>
          </p:nvPr>
        </p:nvGraphicFramePr>
        <p:xfrm>
          <a:off x="628789" y="2057400"/>
          <a:ext cx="8563555" cy="4539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ZoneTexte 6">
            <a:extLst>
              <a:ext uri="{FF2B5EF4-FFF2-40B4-BE49-F238E27FC236}">
                <a16:creationId xmlns:a16="http://schemas.microsoft.com/office/drawing/2014/main" id="{2DC84A61-10AD-453A-7EBF-1E7073F22392}"/>
              </a:ext>
            </a:extLst>
          </p:cNvPr>
          <p:cNvSpPr txBox="1"/>
          <p:nvPr/>
        </p:nvSpPr>
        <p:spPr>
          <a:xfrm>
            <a:off x="1854284" y="2204864"/>
            <a:ext cx="1145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103 946 €</a:t>
            </a:r>
            <a:r>
              <a:rPr lang="fr-FR" b="1" dirty="0"/>
              <a:t> 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6E38610-547A-81C6-2EB6-FA19AA88C8CB}"/>
              </a:ext>
            </a:extLst>
          </p:cNvPr>
          <p:cNvSpPr txBox="1"/>
          <p:nvPr/>
        </p:nvSpPr>
        <p:spPr>
          <a:xfrm>
            <a:off x="3580457" y="2132856"/>
            <a:ext cx="11453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107 103 €</a:t>
            </a:r>
            <a:r>
              <a:rPr lang="fr-FR" b="1" dirty="0"/>
              <a:t> 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14FC3C18-5B20-56E7-991A-AA3D812AC86D}"/>
              </a:ext>
            </a:extLst>
          </p:cNvPr>
          <p:cNvSpPr txBox="1"/>
          <p:nvPr/>
        </p:nvSpPr>
        <p:spPr>
          <a:xfrm>
            <a:off x="5306630" y="2195572"/>
            <a:ext cx="1145372" cy="3786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800" b="1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105 029 €</a:t>
            </a:r>
            <a:r>
              <a:rPr lang="fr-FR" b="1" dirty="0"/>
              <a:t>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0E70C16A-6027-C7BD-7933-E8395CF79205}"/>
              </a:ext>
            </a:extLst>
          </p:cNvPr>
          <p:cNvSpPr txBox="1"/>
          <p:nvPr/>
        </p:nvSpPr>
        <p:spPr>
          <a:xfrm>
            <a:off x="7104112" y="2389529"/>
            <a:ext cx="1145372" cy="3786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b="1" dirty="0">
                <a:solidFill>
                  <a:srgbClr val="000000"/>
                </a:solidFill>
                <a:latin typeface="Calibri" panose="020F0502020204030204" pitchFamily="34" charset="0"/>
              </a:rPr>
              <a:t>83 270 €</a:t>
            </a:r>
            <a:r>
              <a:rPr lang="fr-FR" b="1" dirty="0"/>
              <a:t> 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0755980A-3DFB-7CBE-484A-305D214D2AB6}"/>
              </a:ext>
            </a:extLst>
          </p:cNvPr>
          <p:cNvSpPr txBox="1"/>
          <p:nvPr/>
        </p:nvSpPr>
        <p:spPr>
          <a:xfrm>
            <a:off x="8364252" y="1709301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>
                <a:solidFill>
                  <a:srgbClr val="FF0000"/>
                </a:solidFill>
              </a:rPr>
              <a:t>COMBUSTIBLE</a:t>
            </a: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81B0C220-FE5E-1D15-A05F-393C72E22968}"/>
              </a:ext>
            </a:extLst>
          </p:cNvPr>
          <p:cNvSpPr txBox="1"/>
          <p:nvPr/>
        </p:nvSpPr>
        <p:spPr>
          <a:xfrm>
            <a:off x="191344" y="1709301"/>
            <a:ext cx="22682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HORS COMBUSTIBLE</a:t>
            </a:r>
          </a:p>
        </p:txBody>
      </p:sp>
    </p:spTree>
    <p:extLst>
      <p:ext uri="{BB962C8B-B14F-4D97-AF65-F5344CB8AC3E}">
        <p14:creationId xmlns:p14="http://schemas.microsoft.com/office/powerpoint/2010/main" val="2663909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AF3D331-87BF-4F6C-8C44-538139DD4C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1453" y="388157"/>
            <a:ext cx="10805160" cy="707887"/>
          </a:xfrm>
        </p:spPr>
        <p:txBody>
          <a:bodyPr>
            <a:normAutofit/>
          </a:bodyPr>
          <a:lstStyle/>
          <a:p>
            <a:r>
              <a:rPr lang="fr-FR" dirty="0"/>
              <a:t>R</a:t>
            </a:r>
            <a:r>
              <a:rPr lang="fr-FR" dirty="0">
                <a:latin typeface="Tw Cen MT Condensed" panose="020B0606020104020203" pitchFamily="34" charset="0"/>
              </a:rPr>
              <a:t>É</a:t>
            </a:r>
            <a:r>
              <a:rPr lang="fr-FR" dirty="0"/>
              <a:t>CAPITULATIF DES CHARGES 2020 à 2022 &amp; BUDGET 2023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C636FABD-5949-414B-8984-53458C9C2E0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13</a:t>
            </a:fld>
            <a:endParaRPr lang="fr-FR" noProof="0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96E926A3-9C8E-4D72-9A5F-8C6CE50663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80576" y="113765"/>
            <a:ext cx="936104" cy="1154995"/>
          </a:xfrm>
          <a:prstGeom prst="rect">
            <a:avLst/>
          </a:prstGeom>
        </p:spPr>
      </p:pic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31E992CC-22E3-F460-418D-2E2041622C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4476716"/>
              </p:ext>
            </p:extLst>
          </p:nvPr>
        </p:nvGraphicFramePr>
        <p:xfrm>
          <a:off x="265332" y="1076970"/>
          <a:ext cx="10945215" cy="5781030"/>
        </p:xfrm>
        <a:graphic>
          <a:graphicData uri="http://schemas.openxmlformats.org/drawingml/2006/table">
            <a:tbl>
              <a:tblPr/>
              <a:tblGrid>
                <a:gridCol w="2117989">
                  <a:extLst>
                    <a:ext uri="{9D8B030D-6E8A-4147-A177-3AD203B41FA5}">
                      <a16:colId xmlns:a16="http://schemas.microsoft.com/office/drawing/2014/main" val="692928333"/>
                    </a:ext>
                  </a:extLst>
                </a:gridCol>
                <a:gridCol w="819866">
                  <a:extLst>
                    <a:ext uri="{9D8B030D-6E8A-4147-A177-3AD203B41FA5}">
                      <a16:colId xmlns:a16="http://schemas.microsoft.com/office/drawing/2014/main" val="874386482"/>
                    </a:ext>
                  </a:extLst>
                </a:gridCol>
                <a:gridCol w="819866">
                  <a:extLst>
                    <a:ext uri="{9D8B030D-6E8A-4147-A177-3AD203B41FA5}">
                      <a16:colId xmlns:a16="http://schemas.microsoft.com/office/drawing/2014/main" val="3542604974"/>
                    </a:ext>
                  </a:extLst>
                </a:gridCol>
                <a:gridCol w="819866">
                  <a:extLst>
                    <a:ext uri="{9D8B030D-6E8A-4147-A177-3AD203B41FA5}">
                      <a16:colId xmlns:a16="http://schemas.microsoft.com/office/drawing/2014/main" val="770128901"/>
                    </a:ext>
                  </a:extLst>
                </a:gridCol>
                <a:gridCol w="983840">
                  <a:extLst>
                    <a:ext uri="{9D8B030D-6E8A-4147-A177-3AD203B41FA5}">
                      <a16:colId xmlns:a16="http://schemas.microsoft.com/office/drawing/2014/main" val="2604736156"/>
                    </a:ext>
                  </a:extLst>
                </a:gridCol>
                <a:gridCol w="983840">
                  <a:extLst>
                    <a:ext uri="{9D8B030D-6E8A-4147-A177-3AD203B41FA5}">
                      <a16:colId xmlns:a16="http://schemas.microsoft.com/office/drawing/2014/main" val="1217461288"/>
                    </a:ext>
                  </a:extLst>
                </a:gridCol>
                <a:gridCol w="819866">
                  <a:extLst>
                    <a:ext uri="{9D8B030D-6E8A-4147-A177-3AD203B41FA5}">
                      <a16:colId xmlns:a16="http://schemas.microsoft.com/office/drawing/2014/main" val="2918545091"/>
                    </a:ext>
                  </a:extLst>
                </a:gridCol>
                <a:gridCol w="819866">
                  <a:extLst>
                    <a:ext uri="{9D8B030D-6E8A-4147-A177-3AD203B41FA5}">
                      <a16:colId xmlns:a16="http://schemas.microsoft.com/office/drawing/2014/main" val="743862555"/>
                    </a:ext>
                  </a:extLst>
                </a:gridCol>
                <a:gridCol w="970175">
                  <a:extLst>
                    <a:ext uri="{9D8B030D-6E8A-4147-A177-3AD203B41FA5}">
                      <a16:colId xmlns:a16="http://schemas.microsoft.com/office/drawing/2014/main" val="1074457511"/>
                    </a:ext>
                  </a:extLst>
                </a:gridCol>
                <a:gridCol w="970175">
                  <a:extLst>
                    <a:ext uri="{9D8B030D-6E8A-4147-A177-3AD203B41FA5}">
                      <a16:colId xmlns:a16="http://schemas.microsoft.com/office/drawing/2014/main" val="1926779388"/>
                    </a:ext>
                  </a:extLst>
                </a:gridCol>
                <a:gridCol w="819866">
                  <a:extLst>
                    <a:ext uri="{9D8B030D-6E8A-4147-A177-3AD203B41FA5}">
                      <a16:colId xmlns:a16="http://schemas.microsoft.com/office/drawing/2014/main" val="2168096492"/>
                    </a:ext>
                  </a:extLst>
                </a:gridCol>
              </a:tblGrid>
              <a:tr h="17235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REALISE  2020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REALISE 2021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BUDGET 2022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REALISE 2022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BUDGET 2023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179623"/>
                  </a:ext>
                </a:extLst>
              </a:tr>
              <a:tr h="1347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386764"/>
                  </a:ext>
                </a:extLst>
              </a:tr>
              <a:tr h="295659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01 – CHARGES COMMUNES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   </a:t>
                      </a:r>
                      <a:r>
                        <a:rPr lang="fr-FR" sz="1000" b="1" i="0" u="none" strike="sng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357 125</a:t>
                      </a:r>
                      <a:endParaRPr lang="fr-FR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sng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28,9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   394 287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29,6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437 210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373 504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24,6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410 775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21,6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9399614"/>
                  </a:ext>
                </a:extLst>
              </a:tr>
              <a:tr h="1493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403 581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31,5</a:t>
                      </a:r>
                    </a:p>
                  </a:txBody>
                  <a:tcPr marL="3236" marR="3236" marT="323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6284725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Eau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116 780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107 554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120 000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105 022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120 000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561769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Espaces verts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89 630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92 809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91 500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61 653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74 800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2154393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Fleurs et intrants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291267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9 595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9 227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10 500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7 560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8 500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068424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Entretien et travaux 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40 952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32 335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38 100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25 561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35 800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9587944"/>
                  </a:ext>
                </a:extLst>
              </a:tr>
              <a:tr h="180372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Achats, entr., mat</a:t>
                      </a:r>
                      <a:r>
                        <a:rPr lang="fr-FR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el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et outill.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11 490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26 662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11 114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11 500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918202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Location bennes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16 696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14 178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10 701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12 500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7818455"/>
                  </a:ext>
                </a:extLst>
              </a:tr>
              <a:tr h="180372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ü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Entret</a:t>
                      </a:r>
                      <a:r>
                        <a:rPr lang="fr-FR" sz="900" b="0" i="0" u="none" strike="noStrike" baseline="3000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ien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cascades et infrastr.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10 897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10 407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11 900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6 717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6 500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894011"/>
                  </a:ext>
                </a:extLst>
              </a:tr>
              <a:tr h="1643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EdF - éclair.ext. et cascades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11 992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12 722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14 700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2 528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176481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Gros travaux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6 828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9 883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484200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Assurances 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66 016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66 784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70 075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70 082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75 900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027635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Honoraires syndic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60 756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61 668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64 630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64 628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67 215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839583"/>
                  </a:ext>
                </a:extLst>
              </a:tr>
              <a:tr h="1643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Impôt foncier/ Taxe o.m.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12 225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12 306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12 390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12 702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13 100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6341576"/>
                  </a:ext>
                </a:extLst>
              </a:tr>
              <a:tr h="160330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Autres postes de charges</a:t>
                      </a:r>
                      <a:endParaRPr lang="fr-FR" sz="900" b="0" i="0" u="none" strike="noStrike" dirty="0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39 354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40 444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63 915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47 006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43 740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0137618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 Apurement comptes 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– 46 456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endParaRPr lang="fr-FR" sz="900" b="1" i="0" u="none" strike="noStrike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110880"/>
                  </a:ext>
                </a:extLst>
              </a:tr>
              <a:tr h="200412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02 – CHARGES APPARTEMENTS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391 478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sng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31,7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402 597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402 420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26,7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385 333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25,5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405 055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21,2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603862"/>
                  </a:ext>
                </a:extLst>
              </a:tr>
              <a:tr h="1347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30,5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6695488"/>
                  </a:ext>
                </a:extLst>
              </a:tr>
              <a:tr h="1643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Gardiens 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(salaires +charges)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314 896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319 456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335 000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314 183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335 000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8272205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Solipropre 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42 647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 25 254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30 000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34 881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36 000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655037"/>
                  </a:ext>
                </a:extLst>
              </a:tr>
              <a:tr h="1643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Contrats Ext., Dérat., V.o.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11 988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18 600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15 420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16 866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17 555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271833"/>
                  </a:ext>
                </a:extLst>
              </a:tr>
              <a:tr h="1643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Autres postes de charges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21 947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39 287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22 000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19 403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16 500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0816145"/>
                  </a:ext>
                </a:extLst>
              </a:tr>
              <a:tr h="266403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03 – BATIMENTS COMMERCES</a:t>
                      </a: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834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828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</a:rPr>
                        <a:t>~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      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Symbol" panose="05050102010706020507" pitchFamily="18" charset="2"/>
                      </a:endParaRP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1 100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1 718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1 100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787148"/>
                  </a:ext>
                </a:extLst>
              </a:tr>
              <a:tr h="13475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04 – CHAUFFAGE (y c. ECS) </a:t>
                      </a:r>
                    </a:p>
                  </a:txBody>
                  <a:tcPr marL="48545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371 596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sng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30,1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406 322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30,6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527 130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34,9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638 126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933 960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49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9263598"/>
                  </a:ext>
                </a:extLst>
              </a:tr>
              <a:tr h="1347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29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2598502"/>
                  </a:ext>
                </a:extLst>
              </a:tr>
              <a:tr h="149382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82 – CHARGES COMPTEURS</a:t>
                      </a:r>
                    </a:p>
                  </a:txBody>
                  <a:tcPr marL="48545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16 530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16 930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17 000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1,1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17 596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1,2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18 265</a:t>
                      </a:r>
                    </a:p>
                  </a:txBody>
                  <a:tcPr marL="3236" marR="3236" marT="3236" marB="0" anchor="ctr">
                    <a:lnL>
                      <a:noFill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0,95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0863894"/>
                  </a:ext>
                </a:extLst>
              </a:tr>
              <a:tr h="134755">
                <a:tc rowSpan="2">
                  <a:txBody>
                    <a:bodyPr/>
                    <a:lstStyle/>
                    <a:p>
                      <a:pPr algn="l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CHARGES PAR BATIMENTS</a:t>
                      </a: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98 871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sng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109 026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125 000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8,3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101 220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6,7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138 335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7642397"/>
                  </a:ext>
                </a:extLst>
              </a:tr>
              <a:tr h="134755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900" b="0" i="0" u="none" strike="noStrike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7,7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0200562"/>
                  </a:ext>
                </a:extLst>
              </a:tr>
              <a:tr h="266403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05 à 22 - Charges bâtiments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19 943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38 902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52 520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33 173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51 020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3706271"/>
                  </a:ext>
                </a:extLst>
              </a:tr>
              <a:tr h="134755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23 à 46 – Charges allées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3 340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3 145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4 930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3 649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4 900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114040"/>
                  </a:ext>
                </a:extLst>
              </a:tr>
              <a:tr h="164337">
                <a:tc>
                  <a:txBody>
                    <a:bodyPr/>
                    <a:lstStyle/>
                    <a:p>
                      <a:pPr algn="l" fontAlgn="ctr"/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Wingdings" panose="05000000000000000000" pitchFamily="2" charset="2"/>
                        </a:rPr>
                        <a:t>§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 </a:t>
                      </a:r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47 à 79 – Ch. ascenseurs</a:t>
                      </a:r>
                      <a:endParaRPr lang="fr-FR" sz="900" b="0" i="0" u="none" strike="noStrike">
                        <a:solidFill>
                          <a:srgbClr val="000000"/>
                        </a:solidFill>
                        <a:effectLst/>
                        <a:latin typeface="Wingdings" panose="05000000000000000000" pitchFamily="2" charset="2"/>
                      </a:endParaRPr>
                    </a:p>
                  </a:txBody>
                  <a:tcPr marL="194178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75 588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66 979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67 550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64 398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9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82 415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5973537"/>
                  </a:ext>
                </a:extLst>
              </a:tr>
              <a:tr h="18437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TOTAL CHARGES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sng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1 236 434</a:t>
                      </a:r>
                      <a:endParaRPr lang="fr-FR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1 329 990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1 509 860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1 517 497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1 907 490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5675847"/>
                  </a:ext>
                </a:extLst>
              </a:tr>
              <a:tr h="149382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1 282 890</a:t>
                      </a:r>
                    </a:p>
                  </a:txBody>
                  <a:tcPr marL="3236" marR="3236" marT="3236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gridSpan="2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421632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41788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E167117E-4B38-2682-1D19-B5708B1F772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rtl="0"/>
            <a:fld id="{4FAB73BC-B049-4115-A692-8D63A059BFB8}" type="slidenum">
              <a:rPr lang="fr-FR" noProof="0" smtClean="0"/>
              <a:pPr rtl="0"/>
              <a:t>14</a:t>
            </a:fld>
            <a:endParaRPr lang="fr-FR" noProof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F8DD9AF4-443F-FFE6-BC19-ED3D4C6073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81284343"/>
              </p:ext>
            </p:extLst>
          </p:nvPr>
        </p:nvGraphicFramePr>
        <p:xfrm>
          <a:off x="911086" y="904564"/>
          <a:ext cx="10651788" cy="5618156"/>
        </p:xfrm>
        <a:graphic>
          <a:graphicData uri="http://schemas.openxmlformats.org/drawingml/2006/table">
            <a:tbl>
              <a:tblPr/>
              <a:tblGrid>
                <a:gridCol w="1809068">
                  <a:extLst>
                    <a:ext uri="{9D8B030D-6E8A-4147-A177-3AD203B41FA5}">
                      <a16:colId xmlns:a16="http://schemas.microsoft.com/office/drawing/2014/main" val="2442686147"/>
                    </a:ext>
                  </a:extLst>
                </a:gridCol>
                <a:gridCol w="1809068">
                  <a:extLst>
                    <a:ext uri="{9D8B030D-6E8A-4147-A177-3AD203B41FA5}">
                      <a16:colId xmlns:a16="http://schemas.microsoft.com/office/drawing/2014/main" val="3398472172"/>
                    </a:ext>
                  </a:extLst>
                </a:gridCol>
                <a:gridCol w="911770">
                  <a:extLst>
                    <a:ext uri="{9D8B030D-6E8A-4147-A177-3AD203B41FA5}">
                      <a16:colId xmlns:a16="http://schemas.microsoft.com/office/drawing/2014/main" val="2405630590"/>
                    </a:ext>
                  </a:extLst>
                </a:gridCol>
                <a:gridCol w="911770">
                  <a:extLst>
                    <a:ext uri="{9D8B030D-6E8A-4147-A177-3AD203B41FA5}">
                      <a16:colId xmlns:a16="http://schemas.microsoft.com/office/drawing/2014/main" val="186146722"/>
                    </a:ext>
                  </a:extLst>
                </a:gridCol>
                <a:gridCol w="868352">
                  <a:extLst>
                    <a:ext uri="{9D8B030D-6E8A-4147-A177-3AD203B41FA5}">
                      <a16:colId xmlns:a16="http://schemas.microsoft.com/office/drawing/2014/main" val="3204893621"/>
                    </a:ext>
                  </a:extLst>
                </a:gridCol>
                <a:gridCol w="868352">
                  <a:extLst>
                    <a:ext uri="{9D8B030D-6E8A-4147-A177-3AD203B41FA5}">
                      <a16:colId xmlns:a16="http://schemas.microsoft.com/office/drawing/2014/main" val="2376124633"/>
                    </a:ext>
                  </a:extLst>
                </a:gridCol>
                <a:gridCol w="868352">
                  <a:extLst>
                    <a:ext uri="{9D8B030D-6E8A-4147-A177-3AD203B41FA5}">
                      <a16:colId xmlns:a16="http://schemas.microsoft.com/office/drawing/2014/main" val="1164495758"/>
                    </a:ext>
                  </a:extLst>
                </a:gridCol>
                <a:gridCol w="868352">
                  <a:extLst>
                    <a:ext uri="{9D8B030D-6E8A-4147-A177-3AD203B41FA5}">
                      <a16:colId xmlns:a16="http://schemas.microsoft.com/office/drawing/2014/main" val="3521917057"/>
                    </a:ext>
                  </a:extLst>
                </a:gridCol>
                <a:gridCol w="868352">
                  <a:extLst>
                    <a:ext uri="{9D8B030D-6E8A-4147-A177-3AD203B41FA5}">
                      <a16:colId xmlns:a16="http://schemas.microsoft.com/office/drawing/2014/main" val="1687034646"/>
                    </a:ext>
                  </a:extLst>
                </a:gridCol>
                <a:gridCol w="868352">
                  <a:extLst>
                    <a:ext uri="{9D8B030D-6E8A-4147-A177-3AD203B41FA5}">
                      <a16:colId xmlns:a16="http://schemas.microsoft.com/office/drawing/2014/main" val="242427470"/>
                    </a:ext>
                  </a:extLst>
                </a:gridCol>
              </a:tblGrid>
              <a:tr h="246704">
                <a:tc gridSpan="10">
                  <a:txBody>
                    <a:bodyPr/>
                    <a:lstStyle/>
                    <a:p>
                      <a:pPr algn="l" fontAlgn="t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EVOLUTION DU POSTE CHAUFFAGE (clé 04) Y compris eau chaude sanitaire</a:t>
                      </a:r>
                    </a:p>
                  </a:txBody>
                  <a:tcPr marL="4401" marR="4401" marT="44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fr-FR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6033174"/>
                  </a:ext>
                </a:extLst>
              </a:tr>
              <a:tr h="185433">
                <a:tc>
                  <a:txBody>
                    <a:bodyPr/>
                    <a:lstStyle/>
                    <a:p>
                      <a:pPr algn="l" fontAlgn="t"/>
                      <a:endParaRPr lang="fr-FR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01" marR="4401" marT="4401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fr-FR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01" marR="4401" marT="4401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22765536"/>
                  </a:ext>
                </a:extLst>
              </a:tr>
              <a:tr h="3332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REALISE 2021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BUDGET 2022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REALISE 2022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BUDGET 2023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9918737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Compte 602002 EDF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7 330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1,8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8 500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1,6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7 890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9 100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7079642"/>
                  </a:ext>
                </a:extLst>
              </a:tr>
              <a:tr h="169007"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Compte 603000</a:t>
                      </a:r>
                    </a:p>
                  </a:txBody>
                  <a:tcPr marL="4401" marR="4401" marT="4401" marB="0" vert="vert27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Combustible :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302 376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74,4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420 000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79,7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533 097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83,5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841 590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5436633"/>
                  </a:ext>
                </a:extLst>
              </a:tr>
              <a:tr h="169007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         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Engie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Symbol" panose="05050102010706020507" pitchFamily="18" charset="2"/>
                      </a:endParaRPr>
                    </a:p>
                  </a:txBody>
                  <a:tcPr marL="264074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18 490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4,5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3,8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14 597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2,3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15 000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1,6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77877223"/>
                  </a:ext>
                </a:extLst>
              </a:tr>
              <a:tr h="3332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         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Abonnement</a:t>
                      </a:r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*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 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Symbol" panose="05050102010706020507" pitchFamily="18" charset="2"/>
                      </a:endParaRPr>
                    </a:p>
                  </a:txBody>
                  <a:tcPr marL="264074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59 080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14,5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60 000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11,4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59 080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9,2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60 000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6,4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6891964"/>
                  </a:ext>
                </a:extLst>
              </a:tr>
              <a:tr h="333270"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Symbol" panose="05050102010706020507" pitchFamily="18" charset="2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·</a:t>
                      </a:r>
                      <a:r>
                        <a:rPr lang="fr-FR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         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Gaz et taxes</a:t>
                      </a:r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  <a:ea typeface="Symbol" panose="05050102010706020507" pitchFamily="18" charset="2"/>
                          <a:cs typeface="Symbol" panose="05050102010706020507" pitchFamily="18" charset="2"/>
                        </a:rPr>
                        <a:t>*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Symbol" panose="05050102010706020507" pitchFamily="18" charset="2"/>
                      </a:endParaRPr>
                    </a:p>
                  </a:txBody>
                  <a:tcPr marL="264074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224 806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55,4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340 000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64,5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 baseline="30000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(1)</a:t>
                      </a:r>
                      <a:r>
                        <a:rPr lang="fr-FR" sz="1000" b="0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459 420</a:t>
                      </a:r>
                      <a:endParaRPr lang="fr-FR" sz="1000" b="0" i="0" u="none" strike="noStrike">
                        <a:solidFill>
                          <a:srgbClr val="FF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766 590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9435102"/>
                  </a:ext>
                </a:extLst>
              </a:tr>
              <a:tr h="344952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Compte 614670 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Maintenance chaufferie</a:t>
                      </a:r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*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 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29 512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7,2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31 000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5,9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29 512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4,6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13 000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02944659"/>
                  </a:ext>
                </a:extLst>
              </a:tr>
              <a:tr h="22996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Compte 614672 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Maintenance P2</a:t>
                      </a:r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*</a:t>
                      </a:r>
                      <a:endParaRPr lang="fr-FR" sz="1000" b="0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29 054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7,1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30 000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5,7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30 061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4,7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31 070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3,3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4659350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Compte 614673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20254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21 000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21 094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3,3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22 000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2,4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41448461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Maintenance P3</a:t>
                      </a:r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*</a:t>
                      </a:r>
                      <a:endParaRPr lang="fr-FR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8072254"/>
                  </a:ext>
                </a:extLst>
              </a:tr>
              <a:tr h="3332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Produits traitement EC</a:t>
                      </a:r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*</a:t>
                      </a:r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, France télécom, entretien divers</a:t>
                      </a:r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*</a:t>
                      </a:r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)</a:t>
                      </a:r>
                      <a:endParaRPr lang="fr-FR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10 248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2,6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8 605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9 000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0831362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Compte 623200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7 548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1,9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7 630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1,4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7 867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1,2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8 200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0,9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87932759"/>
                  </a:ext>
                </a:extLst>
              </a:tr>
              <a:tr h="22996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Honoraires expertise</a:t>
                      </a:r>
                      <a:r>
                        <a:rPr lang="fr-FR" sz="1000" b="1" i="0" u="none" strike="noStrike">
                          <a:solidFill>
                            <a:srgbClr val="FF0000"/>
                          </a:solidFill>
                          <a:effectLst/>
                          <a:latin typeface="Verdana" panose="020B0604030504040204" pitchFamily="34" charset="0"/>
                        </a:rPr>
                        <a:t>**</a:t>
                      </a:r>
                      <a:endParaRPr lang="fr-FR" sz="1000" b="1" i="0" u="none" strike="noStrike">
                        <a:solidFill>
                          <a:srgbClr val="000000"/>
                        </a:solidFill>
                        <a:effectLst/>
                        <a:latin typeface="Verdana" panose="020B0604030504040204" pitchFamily="34" charset="0"/>
                      </a:endParaRP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8479277"/>
                  </a:ext>
                </a:extLst>
              </a:tr>
              <a:tr h="22996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TOTAL POSTE CHAUFFAGE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406 322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527 130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638 126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933 960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644389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0537949"/>
                  </a:ext>
                </a:extLst>
              </a:tr>
              <a:tr h="22996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dont Eau chaude sanitaire pour mémoire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72 315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104 320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44906591"/>
                  </a:ext>
                </a:extLst>
              </a:tr>
              <a:tr h="3332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Rappel total dépenses / budget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1 329 990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1 509 860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1 517 497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1 907 490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400" cap="flat" cmpd="dbl" algn="ctr">
                      <a:solidFill>
                        <a:srgbClr val="ED7D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317453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Dont chauffage 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30,50%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34,90%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42%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49%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860381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(clé 04)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9275030"/>
                  </a:ext>
                </a:extLst>
              </a:tr>
              <a:tr h="33327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Variation poste chauffage depuis 2021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57%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129,80%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466282"/>
                  </a:ext>
                </a:extLst>
              </a:tr>
              <a:tr h="169007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Dont Gaz et taxes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16,90%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22,50%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30,30%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40,20%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5819860"/>
                  </a:ext>
                </a:extLst>
              </a:tr>
              <a:tr h="229968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FR" sz="1000" b="0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Variation gaz et taxes depuis 2021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-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104%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1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241%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Verdana" panose="020B0604030504040204" pitchFamily="34" charset="0"/>
                        </a:rPr>
                        <a:t> </a:t>
                      </a:r>
                    </a:p>
                  </a:txBody>
                  <a:tcPr marL="4401" marR="4401" marT="4401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400" cap="flat" cmpd="dbl" algn="ctr">
                      <a:solidFill>
                        <a:srgbClr val="FF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E4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06642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7459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3933031D-018B-489E-B613-2113C1CD23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fr-FR" dirty="0"/>
              <a:t>MERCI DE VOTRE ATTENTION</a:t>
            </a:r>
            <a:br>
              <a:rPr lang="fr-FR" dirty="0"/>
            </a:br>
            <a:endParaRPr lang="fr-FR" dirty="0"/>
          </a:p>
        </p:txBody>
      </p:sp>
      <p:sp>
        <p:nvSpPr>
          <p:cNvPr id="110" name="Slide Number Placeholder 6">
            <a:extLst>
              <a:ext uri="{FF2B5EF4-FFF2-40B4-BE49-F238E27FC236}">
                <a16:creationId xmlns:a16="http://schemas.microsoft.com/office/drawing/2014/main" id="{FC9A3B83-CF2E-4A96-A369-76299AB600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fld id="{4FAB73BC-B049-4115-A692-8D63A059BFB8}" type="slidenum">
              <a:rPr lang="fr-FR" noProof="0" smtClean="0"/>
              <a:pPr>
                <a:spcAft>
                  <a:spcPts val="600"/>
                </a:spcAft>
              </a:pPr>
              <a:t>15</a:t>
            </a:fld>
            <a:endParaRPr lang="fr-FR" noProof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CDAE89EF-1849-487F-8152-DAD42F302EEC}"/>
              </a:ext>
            </a:extLst>
          </p:cNvPr>
          <p:cNvSpPr/>
          <p:nvPr/>
        </p:nvSpPr>
        <p:spPr>
          <a:xfrm>
            <a:off x="7589520" y="2286000"/>
            <a:ext cx="368808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defTabSz="914377">
              <a:spcAft>
                <a:spcPts val="600"/>
              </a:spcAft>
              <a:buClr>
                <a:schemeClr val="accent1"/>
              </a:buClr>
              <a:buSzPct val="100000"/>
            </a:pPr>
            <a:br>
              <a:rPr lang="fr-FR" sz="3200" dirty="0">
                <a:solidFill>
                  <a:schemeClr val="accent2"/>
                </a:solidFill>
              </a:rPr>
            </a:br>
            <a:endParaRPr lang="fr-FR" sz="3200" dirty="0">
              <a:solidFill>
                <a:schemeClr val="accent2"/>
              </a:solidFill>
            </a:endParaRP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33222BD3-A327-4E32-9195-AC6AEE5431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6084" y="2264951"/>
            <a:ext cx="3804235" cy="865707"/>
          </a:xfrm>
          <a:prstGeom prst="rect">
            <a:avLst/>
          </a:prstGeom>
        </p:spPr>
      </p:pic>
      <p:pic>
        <p:nvPicPr>
          <p:cNvPr id="8" name="Espace réservé pour une image  7">
            <a:extLst>
              <a:ext uri="{FF2B5EF4-FFF2-40B4-BE49-F238E27FC236}">
                <a16:creationId xmlns:a16="http://schemas.microsoft.com/office/drawing/2014/main" id="{A8F3866C-798C-E5E7-47D7-32E32B5550C0}"/>
              </a:ext>
            </a:extLst>
          </p:cNvPr>
          <p:cNvPicPr>
            <a:picLocks noGrp="1" noChangeAspect="1"/>
          </p:cNvPicPr>
          <p:nvPr>
            <p:ph type="pic" sz="quarter" idx="17"/>
          </p:nvPr>
        </p:nvPicPr>
        <p:blipFill>
          <a:blip r:embed="rId4"/>
          <a:srcRect t="32073" b="32073"/>
          <a:stretch/>
        </p:blipFill>
        <p:spPr>
          <a:xfrm>
            <a:off x="2" y="112978"/>
            <a:ext cx="12191999" cy="3278423"/>
          </a:xfrm>
        </p:spPr>
      </p:pic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28046385-6E5C-27E1-C71B-B2A35A05A9E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7239001" y="1981199"/>
            <a:ext cx="4389543" cy="4163339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3552B7F5-5083-DBDC-B47D-62F084BB3C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08484" y="2417351"/>
            <a:ext cx="3804235" cy="8657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346833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C1C93EF2-4785-427F-84A5-F1666490E9CE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9fc9171bb41dc08635275f351de8590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29387215989a890c06011de04edfe97d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A86D9CC-0D9D-4BFE-B3F3-26F480BF8C8A}">
  <ds:schemaRefs>
    <ds:schemaRef ds:uri="http://purl.org/dc/elements/1.1/"/>
    <ds:schemaRef ds:uri="71af3243-3dd4-4a8d-8c0d-dd76da1f02a5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http://purl.org/dc/terms/"/>
    <ds:schemaRef ds:uri="http://www.w3.org/XML/1998/namespace"/>
    <ds:schemaRef ds:uri="http://schemas.microsoft.com/office/infopath/2007/PartnerControls"/>
    <ds:schemaRef ds:uri="16c05727-aa75-4e4a-9b5f-8a80a116589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9BFCA5F6-1A5A-4D78-BDE2-C793B61E0E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106BD98-E608-40A1-98A8-93D5976215C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0</TotalTime>
  <Words>1339</Words>
  <Application>Microsoft Office PowerPoint</Application>
  <PresentationFormat>Grand écran</PresentationFormat>
  <Paragraphs>553</Paragraphs>
  <Slides>15</Slides>
  <Notes>7</Notes>
  <HiddenSlides>5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15</vt:i4>
      </vt:variant>
    </vt:vector>
  </HeadingPairs>
  <TitlesOfParts>
    <vt:vector size="24" baseType="lpstr">
      <vt:lpstr>Calibri</vt:lpstr>
      <vt:lpstr>Symbol</vt:lpstr>
      <vt:lpstr>Times New Roman</vt:lpstr>
      <vt:lpstr>Tw Cen MT</vt:lpstr>
      <vt:lpstr>Tw Cen MT Condensed</vt:lpstr>
      <vt:lpstr>Verdana</vt:lpstr>
      <vt:lpstr>Wingdings</vt:lpstr>
      <vt:lpstr>Wingdings 3</vt:lpstr>
      <vt:lpstr>Intégral</vt:lpstr>
      <vt:lpstr>ANALYSE :   CHARGES 2022 &amp; BUDGET 2023</vt:lpstr>
      <vt:lpstr>ÉVOLUTION DES CHARGES 2016 a 2022</vt:lpstr>
      <vt:lpstr>RÉPARTITION DES CHARGES : LE RÉALISÉ 2022 </vt:lpstr>
      <vt:lpstr>RÉALISÉS 2022 / PRÉVISIONS  : LES PRINCIPALES DIFFÉRENCES </vt:lpstr>
      <vt:lpstr>ÉVOLUTION DES BUDGETS ET DES CHARGES SUR 3 ANS (en €)</vt:lpstr>
      <vt:lpstr>Charges communes : comparatif réaliséS 2020/21/22 / Budget 2023</vt:lpstr>
      <vt:lpstr>Charges “appartements”  : Comparatif RÉALISE 2020-21-22/Budget 2023 </vt:lpstr>
      <vt:lpstr>ÉVOLUTION DES DÉPENSES DE CHAUFFAGE sur 4 ans &amp; BUDGET 2023</vt:lpstr>
      <vt:lpstr>ÉVOLUTION DES DÉPENSES DE CHAUFFAGE dont eau chaude &amp; BUDGET 2023</vt:lpstr>
      <vt:lpstr>Le poste chauffage : détails des déPenses </vt:lpstr>
      <vt:lpstr>Le poste combustible : détails des déPenses </vt:lpstr>
      <vt:lpstr>Le poste hors combustible : détails des déPenses </vt:lpstr>
      <vt:lpstr>RÉCAPITULATIF DES CHARGES 2020 à 2022 &amp; BUDGET 2023</vt:lpstr>
      <vt:lpstr>Présentation PowerPoint</vt:lpstr>
      <vt:lpstr>MERCI DE VOTRE ATTENTION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2020-08-23T16:21:55Z</dcterms:created>
  <dcterms:modified xsi:type="dcterms:W3CDTF">2023-05-25T11:19:39Z</dcterms:modified>
</cp:coreProperties>
</file>