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57" r:id="rId4"/>
    <p:sldId id="260" r:id="rId5"/>
    <p:sldId id="258" r:id="rId6"/>
    <p:sldId id="259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0EB7E-D06C-4FA6-A413-3E9B4FC438F4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CE2E2-1A1C-448A-A890-89EAA51F72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02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21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82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21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09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95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21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4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258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45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39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601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0142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71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840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814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149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897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9F022-4B4E-DFC9-1C0E-A32A53BD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DC0D09-929F-703B-D3DF-61B27121E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7B8B98-77D9-1F63-7884-B0927E86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6C14BC-AB91-C5D0-0DFB-9E75245B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F32B36-1F4E-9CED-5520-DCD78BDC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439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C5E6C28-8ED8-4CAA-99D9-AA87BDC88948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A9397D0-314E-4698-9943-0E6F0A6C0B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60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940FD-48A6-A62B-0E6A-15FE090FE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9750"/>
            <a:ext cx="9144000" cy="1218500"/>
          </a:xfrm>
        </p:spPr>
        <p:txBody>
          <a:bodyPr>
            <a:noAutofit/>
          </a:bodyPr>
          <a:lstStyle/>
          <a:p>
            <a:r>
              <a:rPr lang="fr-FR" sz="5400" cap="none" dirty="0">
                <a:ln w="0"/>
                <a:solidFill>
                  <a:schemeClr val="accent3"/>
                </a:solidFill>
                <a:effectLst>
                  <a:reflection blurRad="6350" stA="53000" endA="300" endPos="35500" dir="5400000" sy="-90000" algn="bl" rotWithShape="0"/>
                </a:effectLst>
              </a:rPr>
              <a:t>Fonctionnement du chauffage </a:t>
            </a:r>
            <a:br>
              <a:rPr lang="fr-FR" sz="54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fr-FR" sz="5400" cap="none" dirty="0">
                <a:ln w="0"/>
                <a:solidFill>
                  <a:srgbClr val="FFC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de la Résidence Les Eaux Vives</a:t>
            </a:r>
            <a:r>
              <a:rPr lang="fr-FR" sz="5400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5010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D8F16-45CB-C350-7DE3-B91FB22BC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3760"/>
            <a:ext cx="10515600" cy="65833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u="sng" dirty="0">
                <a:solidFill>
                  <a:schemeClr val="accent3"/>
                </a:solidFill>
              </a:rPr>
              <a:t>Plan d’implantation de la chaufferie </a:t>
            </a:r>
            <a:br>
              <a:rPr lang="fr-FR" sz="3600" b="1" u="sng" dirty="0">
                <a:solidFill>
                  <a:schemeClr val="accent3"/>
                </a:solidFill>
              </a:rPr>
            </a:br>
            <a:r>
              <a:rPr lang="fr-FR" sz="3600" b="1" u="sng" dirty="0">
                <a:solidFill>
                  <a:schemeClr val="accent3"/>
                </a:solidFill>
              </a:rPr>
              <a:t>et des sous-stations</a:t>
            </a:r>
            <a:endParaRPr lang="fr-FR" sz="3600" dirty="0">
              <a:solidFill>
                <a:schemeClr val="accent3"/>
              </a:solidFill>
            </a:endParaRPr>
          </a:p>
        </p:txBody>
      </p:sp>
      <p:pic>
        <p:nvPicPr>
          <p:cNvPr id="4" name="Image 3" descr="Une image contenant carte&#10;&#10;Description générée automatiquement">
            <a:extLst>
              <a:ext uri="{FF2B5EF4-FFF2-40B4-BE49-F238E27FC236}">
                <a16:creationId xmlns:a16="http://schemas.microsoft.com/office/drawing/2014/main" id="{F2F84921-A48D-6034-B327-1DC8DC4E8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67" y="990355"/>
            <a:ext cx="4958466" cy="586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8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93824-97B4-1C69-DB4A-4FF0EE8A0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009"/>
            <a:ext cx="10515600" cy="708666"/>
          </a:xfrm>
        </p:spPr>
        <p:txBody>
          <a:bodyPr>
            <a:normAutofit/>
          </a:bodyPr>
          <a:lstStyle/>
          <a:p>
            <a:pPr algn="ctr"/>
            <a:r>
              <a:rPr lang="fr-FR" sz="3600" b="1" u="sng" dirty="0">
                <a:solidFill>
                  <a:srgbClr val="FFC000"/>
                </a:solidFill>
              </a:rPr>
              <a:t>Schéma de principe chaufferie (PRIMAIRE)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8CEABFD3-6FE7-D69B-29BB-6FAF2275ED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219497"/>
              </p:ext>
            </p:extLst>
          </p:nvPr>
        </p:nvGraphicFramePr>
        <p:xfrm>
          <a:off x="3197367" y="1439308"/>
          <a:ext cx="5797266" cy="447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7543540" imgH="5829184" progId="Acrobat.Document.DC">
                  <p:embed/>
                </p:oleObj>
              </mc:Choice>
              <mc:Fallback>
                <p:oleObj name="Acrobat Document" r:id="rId3" imgW="7543540" imgH="5829184" progId="Acrobat.Document.DC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99E826CD-9453-9997-023D-6F04AEE083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97367" y="1439308"/>
                        <a:ext cx="5797266" cy="4479704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F8B308B4-2F47-E52B-3920-178A386BA3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2" y="1439308"/>
            <a:ext cx="2957723" cy="2218292"/>
          </a:xfrm>
          <a:prstGeom prst="rect">
            <a:avLst/>
          </a:prstGeom>
        </p:spPr>
      </p:pic>
      <p:pic>
        <p:nvPicPr>
          <p:cNvPr id="9" name="Image 8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921AF5FD-6301-9E1A-B91A-6EF78CE3D5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93" y="1439308"/>
            <a:ext cx="2832635" cy="377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8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9F274-C621-092D-ACF6-BE3159C1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836"/>
            <a:ext cx="10515600" cy="884835"/>
          </a:xfrm>
        </p:spPr>
        <p:txBody>
          <a:bodyPr>
            <a:normAutofit/>
          </a:bodyPr>
          <a:lstStyle/>
          <a:p>
            <a:pPr algn="ctr"/>
            <a:r>
              <a:rPr lang="fr-FR" sz="3600" b="1" u="sng" dirty="0">
                <a:solidFill>
                  <a:schemeClr val="accent3"/>
                </a:solidFill>
              </a:rPr>
              <a:t>Réseau primaire et secondaire de la résidence</a:t>
            </a:r>
          </a:p>
        </p:txBody>
      </p:sp>
      <p:pic>
        <p:nvPicPr>
          <p:cNvPr id="8" name="Image 7" descr="Une image contenant texte, carte, signe&#10;&#10;Description générée automatiquement">
            <a:extLst>
              <a:ext uri="{FF2B5EF4-FFF2-40B4-BE49-F238E27FC236}">
                <a16:creationId xmlns:a16="http://schemas.microsoft.com/office/drawing/2014/main" id="{1519A5D6-39D8-105F-3D6F-3C7570EA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1" y="1209974"/>
            <a:ext cx="5889495" cy="35994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Image 3" descr="Une image contenant carte&#10;&#10;Description générée automatiquement">
            <a:extLst>
              <a:ext uri="{FF2B5EF4-FFF2-40B4-BE49-F238E27FC236}">
                <a16:creationId xmlns:a16="http://schemas.microsoft.com/office/drawing/2014/main" id="{E1B02266-DA4B-6A16-C1DD-A7A9F90AA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91" y="3132089"/>
            <a:ext cx="5935098" cy="35994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987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317CFB-5B7E-0B12-1150-05C0ACCB6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091"/>
            <a:ext cx="10515600" cy="708666"/>
          </a:xfrm>
        </p:spPr>
        <p:txBody>
          <a:bodyPr>
            <a:normAutofit/>
          </a:bodyPr>
          <a:lstStyle/>
          <a:p>
            <a:pPr algn="ctr"/>
            <a:r>
              <a:rPr lang="fr-FR" sz="3600" b="1" u="sng" dirty="0">
                <a:solidFill>
                  <a:srgbClr val="FFC000"/>
                </a:solidFill>
              </a:rPr>
              <a:t>Schéma de principe Sous-Station (SECONDAIRE)</a:t>
            </a: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410F1F21-8258-A9DB-B75F-71674BA416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9047"/>
              </p:ext>
            </p:extLst>
          </p:nvPr>
        </p:nvGraphicFramePr>
        <p:xfrm>
          <a:off x="2558817" y="1119258"/>
          <a:ext cx="7074366" cy="5466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7543540" imgH="5829184" progId="Acrobat.Document.DC">
                  <p:embed/>
                </p:oleObj>
              </mc:Choice>
              <mc:Fallback>
                <p:oleObj name="Acrobat Document" r:id="rId3" imgW="7543540" imgH="582918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8817" y="1119258"/>
                        <a:ext cx="7074366" cy="5466556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9988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8E79E67-19DF-6FE5-5D20-B59A7860F7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987365"/>
              </p:ext>
            </p:extLst>
          </p:nvPr>
        </p:nvGraphicFramePr>
        <p:xfrm>
          <a:off x="3927457" y="1043757"/>
          <a:ext cx="4337085" cy="5613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3" imgW="5829257" imgH="7543568" progId="Acrobat.Document.DC">
                  <p:embed/>
                </p:oleObj>
              </mc:Choice>
              <mc:Fallback>
                <p:oleObj name="Acrobat Document" r:id="rId3" imgW="5829257" imgH="75435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7457" y="1043757"/>
                        <a:ext cx="4337085" cy="5613376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re 1">
            <a:extLst>
              <a:ext uri="{FF2B5EF4-FFF2-40B4-BE49-F238E27FC236}">
                <a16:creationId xmlns:a16="http://schemas.microsoft.com/office/drawing/2014/main" id="{19831787-E616-0F4F-10B9-4DE69A46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7" y="200867"/>
            <a:ext cx="11488024" cy="708666"/>
          </a:xfrm>
        </p:spPr>
        <p:txBody>
          <a:bodyPr>
            <a:noAutofit/>
          </a:bodyPr>
          <a:lstStyle/>
          <a:p>
            <a:pPr algn="ctr"/>
            <a:r>
              <a:rPr lang="fr-FR" b="1" u="sng" dirty="0">
                <a:solidFill>
                  <a:schemeClr val="accent3"/>
                </a:solidFill>
              </a:rPr>
              <a:t>Plan de principe réseau distribution gaine palière</a:t>
            </a:r>
          </a:p>
        </p:txBody>
      </p:sp>
      <p:pic>
        <p:nvPicPr>
          <p:cNvPr id="11" name="Image 10" descr="Une image contenant intérieur, plancher&#10;&#10;Description générée automatiquement">
            <a:extLst>
              <a:ext uri="{FF2B5EF4-FFF2-40B4-BE49-F238E27FC236}">
                <a16:creationId xmlns:a16="http://schemas.microsoft.com/office/drawing/2014/main" id="{858D2504-A104-ADE6-F21F-6408D91B8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0920" y="1617823"/>
            <a:ext cx="3228133" cy="2421100"/>
          </a:xfrm>
          <a:prstGeom prst="rect">
            <a:avLst/>
          </a:prstGeom>
        </p:spPr>
      </p:pic>
      <p:pic>
        <p:nvPicPr>
          <p:cNvPr id="13" name="Image 12" descr="Une image contenant intérieur, sale&#10;&#10;Description générée automatiquement">
            <a:extLst>
              <a:ext uri="{FF2B5EF4-FFF2-40B4-BE49-F238E27FC236}">
                <a16:creationId xmlns:a16="http://schemas.microsoft.com/office/drawing/2014/main" id="{AA86F7AA-C37E-8881-8346-31F68A7B7B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02766" y="3292069"/>
            <a:ext cx="3709563" cy="278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26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972C0EC-B0D4-E673-3DA7-851AB31EFEA7}"/>
              </a:ext>
            </a:extLst>
          </p:cNvPr>
          <p:cNvSpPr txBox="1"/>
          <p:nvPr/>
        </p:nvSpPr>
        <p:spPr>
          <a:xfrm>
            <a:off x="1048624" y="612396"/>
            <a:ext cx="95718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Descriptif sommaire du fonctionnement de l’installation: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A partir de la chaufferie (réseau primaire), les chaudières gaz chauffent l’eau, la pompe primaire fait circuler le fluide jusqu’aux sous-stations de la résidence.</a:t>
            </a:r>
          </a:p>
          <a:p>
            <a:pPr marL="285750" indent="-285750">
              <a:buFontTx/>
              <a:buChar char="-"/>
            </a:pPr>
            <a:r>
              <a:rPr lang="fr-FR" dirty="0"/>
              <a:t>Depuis les sous-stations (réseau secondaire), une pompe fait circuler le fluide chauffé jusqu’aux gaines palière situées dans les étages des bâtiments. Celles-ci étant équipées de vanne d’équilibrage permettant de régler le débit chauffage dans les serpentins. </a:t>
            </a:r>
          </a:p>
          <a:p>
            <a:pPr marL="285750" indent="-285750">
              <a:buFontTx/>
              <a:buChar char="-"/>
            </a:pPr>
            <a:r>
              <a:rPr lang="fr-FR" dirty="0"/>
              <a:t>La température de l’eau circulant dans les serpentins de chauffage est fonction de la température extérieure.</a:t>
            </a:r>
          </a:p>
        </p:txBody>
      </p:sp>
    </p:spTree>
    <p:extLst>
      <p:ext uri="{BB962C8B-B14F-4D97-AF65-F5344CB8AC3E}">
        <p14:creationId xmlns:p14="http://schemas.microsoft.com/office/powerpoint/2010/main" val="2277734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FFF612B-6948-43F6-A090-3C874B010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7" y="200867"/>
            <a:ext cx="11488024" cy="708666"/>
          </a:xfrm>
        </p:spPr>
        <p:txBody>
          <a:bodyPr>
            <a:noAutofit/>
          </a:bodyPr>
          <a:lstStyle/>
          <a:p>
            <a:pPr algn="ctr"/>
            <a:r>
              <a:rPr lang="fr-FR" b="1" u="sng" dirty="0">
                <a:solidFill>
                  <a:srgbClr val="FFC000"/>
                </a:solidFill>
              </a:rPr>
              <a:t>L’équilibrage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39B7E7-790C-1118-0E78-F8A3045E47FD}"/>
              </a:ext>
            </a:extLst>
          </p:cNvPr>
          <p:cNvSpPr txBox="1"/>
          <p:nvPr/>
        </p:nvSpPr>
        <p:spPr>
          <a:xfrm>
            <a:off x="294043" y="1426358"/>
            <a:ext cx="87645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 propos des nouveaux organes de réglage (vannes d’équilibrage):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Contribue grandement à l’équilibrage de l’installation chauffage</a:t>
            </a:r>
          </a:p>
          <a:p>
            <a:pPr marL="285750" indent="-285750">
              <a:buFontTx/>
              <a:buChar char="-"/>
            </a:pPr>
            <a:r>
              <a:rPr lang="fr-FR" dirty="0"/>
              <a:t>Equipée de prise de mesure permettant de lire à l’aide d’un équipement de mesure certifié les informations suivantes: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fr-FR" dirty="0"/>
              <a:t>Débits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fr-FR" dirty="0"/>
              <a:t>Température du fluide 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fr-FR" dirty="0"/>
              <a:t>Pertes de charge</a:t>
            </a:r>
          </a:p>
          <a:p>
            <a:pPr marL="285750" indent="-285750">
              <a:buFontTx/>
              <a:buChar char="-"/>
            </a:pPr>
            <a:r>
              <a:rPr lang="fr-FR" dirty="0"/>
              <a:t>Permet un réglage précis pour équilibrer le débit d’eau par émetteur (plancher chauffant)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r>
              <a:rPr lang="fr-FR" b="1" dirty="0"/>
              <a:t>Le résultat d’un équilibrage: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Grâce au réglage effectué sur les vannes d’équilibrage, cela permet l’homogénéisation des températures au niveau de chaque panneaux de sol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DDF7D3-5174-1EDB-83DE-2DA16A998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381" y="1570882"/>
            <a:ext cx="1781175" cy="256222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76B9EAA-1855-4738-33BF-13F4B1CB2874}"/>
              </a:ext>
            </a:extLst>
          </p:cNvPr>
          <p:cNvCxnSpPr>
            <a:cxnSpLocks/>
          </p:cNvCxnSpPr>
          <p:nvPr/>
        </p:nvCxnSpPr>
        <p:spPr>
          <a:xfrm flipV="1">
            <a:off x="9593473" y="3994030"/>
            <a:ext cx="394283" cy="12438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22468FA-B3A4-7A90-F616-77FF2B3A314B}"/>
              </a:ext>
            </a:extLst>
          </p:cNvPr>
          <p:cNvCxnSpPr>
            <a:cxnSpLocks/>
          </p:cNvCxnSpPr>
          <p:nvPr/>
        </p:nvCxnSpPr>
        <p:spPr>
          <a:xfrm flipV="1">
            <a:off x="9587262" y="3994030"/>
            <a:ext cx="800989" cy="12438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07712FC8-FB0F-DE5F-AFF7-159DCCD6966D}"/>
              </a:ext>
            </a:extLst>
          </p:cNvPr>
          <p:cNvSpPr txBox="1"/>
          <p:nvPr/>
        </p:nvSpPr>
        <p:spPr>
          <a:xfrm>
            <a:off x="8696674" y="5248536"/>
            <a:ext cx="178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Prise de mesure </a:t>
            </a:r>
            <a:endParaRPr lang="fr-FR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FC73D42-14D3-AC61-F65E-11F57A12D4B5}"/>
              </a:ext>
            </a:extLst>
          </p:cNvPr>
          <p:cNvSpPr txBox="1"/>
          <p:nvPr/>
        </p:nvSpPr>
        <p:spPr>
          <a:xfrm>
            <a:off x="9230706" y="1057026"/>
            <a:ext cx="2882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/>
              <a:t>Vanne TA type Compact-P</a:t>
            </a:r>
            <a:endParaRPr lang="fr-FR" u="sng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5F1E762-FCF1-5B39-3187-28F1D9DA5597}"/>
              </a:ext>
            </a:extLst>
          </p:cNvPr>
          <p:cNvSpPr txBox="1"/>
          <p:nvPr/>
        </p:nvSpPr>
        <p:spPr>
          <a:xfrm>
            <a:off x="10332055" y="4570870"/>
            <a:ext cx="178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Réglage du débit</a:t>
            </a:r>
            <a:endParaRPr lang="fr-FR" dirty="0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9F3E2C0-4990-0391-D5DF-F6D618126FB6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11222642" y="4207399"/>
            <a:ext cx="1" cy="3634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696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01C4177-5E84-5014-DC65-30DC80647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7" y="200867"/>
            <a:ext cx="11488024" cy="708666"/>
          </a:xfrm>
        </p:spPr>
        <p:txBody>
          <a:bodyPr>
            <a:noAutofit/>
          </a:bodyPr>
          <a:lstStyle/>
          <a:p>
            <a:pPr algn="ctr"/>
            <a:r>
              <a:rPr lang="fr-FR" b="1" u="sng" dirty="0">
                <a:solidFill>
                  <a:srgbClr val="92D050"/>
                </a:solidFill>
              </a:rPr>
              <a:t>Schéma explicatif répartition </a:t>
            </a:r>
            <a:br>
              <a:rPr lang="fr-FR" b="1" u="sng" dirty="0">
                <a:solidFill>
                  <a:srgbClr val="92D050"/>
                </a:solidFill>
              </a:rPr>
            </a:br>
            <a:r>
              <a:rPr lang="fr-FR" b="1" u="sng" dirty="0">
                <a:solidFill>
                  <a:srgbClr val="92D050"/>
                </a:solidFill>
              </a:rPr>
              <a:t>1/3 PLANCHER ET 2/3 PLAFOND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9128B5-B6EA-BBE6-2C4B-BCF832B20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333" y="1073020"/>
            <a:ext cx="4601334" cy="56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98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73F4A43-8958-D8E5-93D8-28C81A13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7" y="200867"/>
            <a:ext cx="11488024" cy="708666"/>
          </a:xfrm>
        </p:spPr>
        <p:txBody>
          <a:bodyPr>
            <a:noAutofit/>
          </a:bodyPr>
          <a:lstStyle/>
          <a:p>
            <a:pPr algn="ctr"/>
            <a:r>
              <a:rPr lang="fr-FR" b="1" u="sng" dirty="0">
                <a:solidFill>
                  <a:srgbClr val="FFC000"/>
                </a:solidFill>
              </a:rPr>
              <a:t>Méthode d’équilibrage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87CD3A3-8F23-C360-CD26-1DC282A32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52" y="859755"/>
            <a:ext cx="4776296" cy="579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28721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205</TotalTime>
  <Words>246</Words>
  <Application>Microsoft Office PowerPoint</Application>
  <PresentationFormat>Grand écran</PresentationFormat>
  <Paragraphs>30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Tw Cen MT</vt:lpstr>
      <vt:lpstr>Wingdings</vt:lpstr>
      <vt:lpstr>Ronds dans l’eau</vt:lpstr>
      <vt:lpstr>Acrobat Document</vt:lpstr>
      <vt:lpstr>Fonctionnement du chauffage  de la Résidence Les Eaux Vives  </vt:lpstr>
      <vt:lpstr>Plan d’implantation de la chaufferie  et des sous-stations</vt:lpstr>
      <vt:lpstr>Schéma de principe chaufferie (PRIMAIRE)</vt:lpstr>
      <vt:lpstr>Réseau primaire et secondaire de la résidence</vt:lpstr>
      <vt:lpstr>Schéma de principe Sous-Station (SECONDAIRE)</vt:lpstr>
      <vt:lpstr>Plan de principe réseau distribution gaine palière</vt:lpstr>
      <vt:lpstr>Présentation PowerPoint</vt:lpstr>
      <vt:lpstr>L’équilibrage</vt:lpstr>
      <vt:lpstr>Schéma explicatif répartition  1/3 PLANCHER ET 2/3 PLAFOND</vt:lpstr>
      <vt:lpstr>Méthode d’équilibrage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Explication du chauffage</dc:title>
  <dc:creator>Vincent LEFEVRE</dc:creator>
  <cp:lastModifiedBy>Roger FERRET</cp:lastModifiedBy>
  <cp:revision>34</cp:revision>
  <dcterms:created xsi:type="dcterms:W3CDTF">2022-10-06T07:33:31Z</dcterms:created>
  <dcterms:modified xsi:type="dcterms:W3CDTF">2022-11-30T18:01:52Z</dcterms:modified>
</cp:coreProperties>
</file>