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6829"/>
    <a:srgbClr val="D2381F"/>
    <a:srgbClr val="1B7E26"/>
    <a:srgbClr val="4472C4"/>
    <a:srgbClr val="C83822"/>
    <a:srgbClr val="0F9915"/>
    <a:srgbClr val="95C138"/>
    <a:srgbClr val="6E86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2" d="100"/>
          <a:sy n="62" d="100"/>
        </p:scale>
        <p:origin x="7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B57825-BDD5-933A-D965-441AB28F5A9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27F91B3-A017-8A8F-DA8F-4725886DD4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1F67595-00E7-C2B6-80FF-27BEFF9479A2}"/>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5" name="Espace réservé du pied de page 4">
            <a:extLst>
              <a:ext uri="{FF2B5EF4-FFF2-40B4-BE49-F238E27FC236}">
                <a16:creationId xmlns:a16="http://schemas.microsoft.com/office/drawing/2014/main" id="{36ECDD1E-BF21-D9A6-59B2-BE77D3F1FC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C9B986-EF9F-0F82-FF79-9FD722EC726F}"/>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287581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895AC8-9891-5CE2-EEFC-36EC7030A03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C522A95-612E-29F5-80F8-ABE75E709A2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C0CB66-ED8A-9906-60DA-70E0F107EDD8}"/>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5" name="Espace réservé du pied de page 4">
            <a:extLst>
              <a:ext uri="{FF2B5EF4-FFF2-40B4-BE49-F238E27FC236}">
                <a16:creationId xmlns:a16="http://schemas.microsoft.com/office/drawing/2014/main" id="{DE82F803-822E-7159-A4A8-FC01E24DB3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ADF2E9-6301-34A1-585D-9C3A1CF08479}"/>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3102421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E07E40-BAF4-1A76-A998-FC5428F99FE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C16A7A4-E3F2-89A3-2CB5-4A1BC01CA0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E39D15D-0D0D-51F7-1176-1AE164B576A0}"/>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5" name="Espace réservé du pied de page 4">
            <a:extLst>
              <a:ext uri="{FF2B5EF4-FFF2-40B4-BE49-F238E27FC236}">
                <a16:creationId xmlns:a16="http://schemas.microsoft.com/office/drawing/2014/main" id="{61A91AA0-B779-5B4B-17A4-55C0B5D16C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4AF51D-F53F-E68B-1D7E-25CCD1F86A16}"/>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2150142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40E71D-D31C-E958-F446-11A76C71B07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A274BBF-10EB-F142-2845-F97028D09D1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F3085A4-8601-A29C-EFA8-1598EB8005F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85B593C-9282-7907-547D-6077D1C1510A}"/>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6" name="Espace réservé du pied de page 5">
            <a:extLst>
              <a:ext uri="{FF2B5EF4-FFF2-40B4-BE49-F238E27FC236}">
                <a16:creationId xmlns:a16="http://schemas.microsoft.com/office/drawing/2014/main" id="{04B07018-B92D-82BF-15D3-DFD51DE7D23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CCF2DC6-2E77-A67B-F9BE-EB88781E2E94}"/>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38342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32188B-BF2F-96B5-6C7D-3BEE3132851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3098382-64D1-11B8-41D9-5017136CD4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FE23BF2-2937-CFE9-D4A0-123786E94E2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FF00764-C75B-469D-5ABD-BAB5D090AE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5DB4B03-B3A3-4C08-9A41-9420F8948A2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84B84DC-214F-EDB7-FA50-1A3270A9CC7D}"/>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8" name="Espace réservé du pied de page 7">
            <a:extLst>
              <a:ext uri="{FF2B5EF4-FFF2-40B4-BE49-F238E27FC236}">
                <a16:creationId xmlns:a16="http://schemas.microsoft.com/office/drawing/2014/main" id="{DBD6A702-0A40-20B5-38DD-2E2473AA214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1E3A993-5511-D9F5-824A-9B477CC67E81}"/>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1111598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2EDAF2-935D-A545-1EC4-5DAA7F7CEA5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4E778AA-F677-D730-2AD5-1F3514CD6511}"/>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4" name="Espace réservé du pied de page 3">
            <a:extLst>
              <a:ext uri="{FF2B5EF4-FFF2-40B4-BE49-F238E27FC236}">
                <a16:creationId xmlns:a16="http://schemas.microsoft.com/office/drawing/2014/main" id="{96BFD01B-24DF-75E8-9F6B-1381F187482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596969A-E74A-5B22-F00C-FBA70DDBB0AB}"/>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70762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AC7DFE9-13FA-FFEB-6A15-3B3B9FDE36C5}"/>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3" name="Espace réservé du pied de page 2">
            <a:extLst>
              <a:ext uri="{FF2B5EF4-FFF2-40B4-BE49-F238E27FC236}">
                <a16:creationId xmlns:a16="http://schemas.microsoft.com/office/drawing/2014/main" id="{D21DAECC-10E0-1AD4-555C-D29F90ECDFD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A847BA6-00B1-48BA-470D-BF483718D415}"/>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1283744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8D7555-66F5-1690-4AE6-A6E267CD49F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C1F4F5A-085B-9C82-6FDB-74C521B827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2584F9D-12C8-C78E-4DC8-AF4243907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C8BCDC4-5F1C-53AC-6DB1-69EA8330D53F}"/>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6" name="Espace réservé du pied de page 5">
            <a:extLst>
              <a:ext uri="{FF2B5EF4-FFF2-40B4-BE49-F238E27FC236}">
                <a16:creationId xmlns:a16="http://schemas.microsoft.com/office/drawing/2014/main" id="{2275D656-6481-F7E2-9413-40FB9BCF641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E9BBE19-69C0-198E-8EE9-D4376BD26D7D}"/>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795673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27AB93-37F2-A4F2-2516-C16ECFC5999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CA25586-BCFC-C911-06B8-220D8C9BC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AABBFF0-5CC5-71EC-A007-F94A049C57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1882AD-A85D-4AB8-E5B3-DF57F906CAD1}"/>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6" name="Espace réservé du pied de page 5">
            <a:extLst>
              <a:ext uri="{FF2B5EF4-FFF2-40B4-BE49-F238E27FC236}">
                <a16:creationId xmlns:a16="http://schemas.microsoft.com/office/drawing/2014/main" id="{F57B3CC9-8408-FF0C-30E7-A4B05B284A9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BF165B8-520B-F283-EB0E-497631AA1AA6}"/>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848727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DB5BFE-5C3B-5467-6B6F-A15CFBCA06C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73A5130-6108-8789-7379-1F6FB18BFAD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A29A7E-7320-D3A7-2C95-EBC44A13C48C}"/>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5" name="Espace réservé du pied de page 4">
            <a:extLst>
              <a:ext uri="{FF2B5EF4-FFF2-40B4-BE49-F238E27FC236}">
                <a16:creationId xmlns:a16="http://schemas.microsoft.com/office/drawing/2014/main" id="{E30EBFC1-0DC0-9135-D815-B35287FB395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C2A1F07-DB09-0E0E-8FD5-A1B995A44A2E}"/>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3712058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AC8BC91-D461-65B2-ACF0-BB48EB09FEB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42E06E-C6FB-1A8F-A0E6-E68134130C4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863661-27DE-C731-BC7A-A7D22CB3E690}"/>
              </a:ext>
            </a:extLst>
          </p:cNvPr>
          <p:cNvSpPr>
            <a:spLocks noGrp="1"/>
          </p:cNvSpPr>
          <p:nvPr>
            <p:ph type="dt" sz="half" idx="10"/>
          </p:nvPr>
        </p:nvSpPr>
        <p:spPr/>
        <p:txBody>
          <a:bodyPr/>
          <a:lstStyle/>
          <a:p>
            <a:fld id="{EA3C024D-6DED-4515-8500-ADBE7430169C}" type="datetimeFigureOut">
              <a:rPr lang="fr-FR" smtClean="0"/>
              <a:t>14/07/2022</a:t>
            </a:fld>
            <a:endParaRPr lang="fr-FR"/>
          </a:p>
        </p:txBody>
      </p:sp>
      <p:sp>
        <p:nvSpPr>
          <p:cNvPr id="5" name="Espace réservé du pied de page 4">
            <a:extLst>
              <a:ext uri="{FF2B5EF4-FFF2-40B4-BE49-F238E27FC236}">
                <a16:creationId xmlns:a16="http://schemas.microsoft.com/office/drawing/2014/main" id="{D5600913-D920-B09B-7CC0-C8BA56BD2F7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04BB58-D955-F824-85FF-2BE93AA0A191}"/>
              </a:ext>
            </a:extLst>
          </p:cNvPr>
          <p:cNvSpPr>
            <a:spLocks noGrp="1"/>
          </p:cNvSpPr>
          <p:nvPr>
            <p:ph type="sldNum" sz="quarter" idx="12"/>
          </p:nvPr>
        </p:nvSpPr>
        <p:spPr/>
        <p:txBody>
          <a:bodyPr/>
          <a:lstStyle/>
          <a:p>
            <a:fld id="{767A60AE-5325-4915-86E0-FE00038ABA48}" type="slidenum">
              <a:rPr lang="fr-FR" smtClean="0"/>
              <a:t>‹N°›</a:t>
            </a:fld>
            <a:endParaRPr lang="fr-FR"/>
          </a:p>
        </p:txBody>
      </p:sp>
    </p:spTree>
    <p:extLst>
      <p:ext uri="{BB962C8B-B14F-4D97-AF65-F5344CB8AC3E}">
        <p14:creationId xmlns:p14="http://schemas.microsoft.com/office/powerpoint/2010/main" val="146474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14207C1-A3F1-7C41-96DB-F5508DFC5B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EF140E4-F8EB-8CC7-7971-02CA19F4A8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583AA7-64D4-6BEF-0A72-E7E149FED3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3C024D-6DED-4515-8500-ADBE7430169C}" type="datetimeFigureOut">
              <a:rPr lang="fr-FR" smtClean="0"/>
              <a:t>14/07/2022</a:t>
            </a:fld>
            <a:endParaRPr lang="fr-FR"/>
          </a:p>
        </p:txBody>
      </p:sp>
      <p:sp>
        <p:nvSpPr>
          <p:cNvPr id="5" name="Espace réservé du pied de page 4">
            <a:extLst>
              <a:ext uri="{FF2B5EF4-FFF2-40B4-BE49-F238E27FC236}">
                <a16:creationId xmlns:a16="http://schemas.microsoft.com/office/drawing/2014/main" id="{C19D5E01-BB25-B18D-1584-CF207FF6BB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B9F8437-8698-9EA8-3801-4C49ABBE9C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A60AE-5325-4915-86E0-FE00038ABA48}" type="slidenum">
              <a:rPr lang="fr-FR" smtClean="0"/>
              <a:t>‹N°›</a:t>
            </a:fld>
            <a:endParaRPr lang="fr-FR"/>
          </a:p>
        </p:txBody>
      </p:sp>
    </p:spTree>
    <p:extLst>
      <p:ext uri="{BB962C8B-B14F-4D97-AF65-F5344CB8AC3E}">
        <p14:creationId xmlns:p14="http://schemas.microsoft.com/office/powerpoint/2010/main" val="1799707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2">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4">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1">
            <a:extLst>
              <a:ext uri="{FF2B5EF4-FFF2-40B4-BE49-F238E27FC236}">
                <a16:creationId xmlns:a16="http://schemas.microsoft.com/office/drawing/2014/main" id="{129F95D0-D952-81CB-D4ED-8C47CAA47F0E}"/>
              </a:ext>
            </a:extLst>
          </p:cNvPr>
          <p:cNvSpPr txBox="1">
            <a:spLocks/>
          </p:cNvSpPr>
          <p:nvPr/>
        </p:nvSpPr>
        <p:spPr>
          <a:xfrm>
            <a:off x="755903" y="3399769"/>
            <a:ext cx="10640754" cy="77584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4000" b="1" u="sng" kern="1200" dirty="0" err="1">
                <a:solidFill>
                  <a:schemeClr val="tx2"/>
                </a:solidFill>
                <a:latin typeface="+mj-lt"/>
                <a:ea typeface="+mj-ea"/>
                <a:cs typeface="+mj-cs"/>
              </a:rPr>
              <a:t>Résultats</a:t>
            </a:r>
            <a:r>
              <a:rPr lang="en-US" sz="4000" b="1" u="sng" kern="1200" dirty="0">
                <a:solidFill>
                  <a:schemeClr val="tx2"/>
                </a:solidFill>
                <a:latin typeface="+mj-lt"/>
                <a:ea typeface="+mj-ea"/>
                <a:cs typeface="+mj-cs"/>
              </a:rPr>
              <a:t> et </a:t>
            </a:r>
            <a:r>
              <a:rPr lang="en-US" sz="4000" b="1" u="sng" kern="1200" dirty="0" err="1">
                <a:solidFill>
                  <a:schemeClr val="tx2"/>
                </a:solidFill>
                <a:latin typeface="+mj-lt"/>
                <a:ea typeface="+mj-ea"/>
                <a:cs typeface="+mj-cs"/>
              </a:rPr>
              <a:t>avantages</a:t>
            </a:r>
            <a:r>
              <a:rPr lang="en-US" sz="4000" b="1" u="sng" kern="1200" dirty="0">
                <a:solidFill>
                  <a:schemeClr val="tx2"/>
                </a:solidFill>
                <a:latin typeface="+mj-lt"/>
                <a:ea typeface="+mj-ea"/>
                <a:cs typeface="+mj-cs"/>
              </a:rPr>
              <a:t> de </a:t>
            </a:r>
            <a:r>
              <a:rPr lang="en-US" sz="4000" b="1" u="sng" kern="1200" dirty="0" err="1">
                <a:solidFill>
                  <a:schemeClr val="tx2"/>
                </a:solidFill>
                <a:latin typeface="+mj-lt"/>
                <a:ea typeface="+mj-ea"/>
                <a:cs typeface="+mj-cs"/>
              </a:rPr>
              <a:t>l’équilibrage</a:t>
            </a:r>
            <a:endParaRPr lang="en-US" sz="4000" b="1" u="sng" kern="1200" dirty="0">
              <a:solidFill>
                <a:schemeClr val="tx2"/>
              </a:solidFill>
              <a:latin typeface="+mj-lt"/>
              <a:ea typeface="+mj-ea"/>
              <a:cs typeface="+mj-cs"/>
            </a:endParaRPr>
          </a:p>
        </p:txBody>
      </p:sp>
      <p:grpSp>
        <p:nvGrpSpPr>
          <p:cNvPr id="29" name="Group 16">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8" name="Freeform: Shape 17">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1" name="Freeform: Shape 20">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Image 7">
            <a:extLst>
              <a:ext uri="{FF2B5EF4-FFF2-40B4-BE49-F238E27FC236}">
                <a16:creationId xmlns:a16="http://schemas.microsoft.com/office/drawing/2014/main" id="{3563E3D7-6EE1-02F1-ADEA-E27B3FEA7C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42" y="499481"/>
            <a:ext cx="11525864" cy="2478066"/>
          </a:xfrm>
          <a:prstGeom prst="rect">
            <a:avLst/>
          </a:prstGeom>
        </p:spPr>
      </p:pic>
      <p:grpSp>
        <p:nvGrpSpPr>
          <p:cNvPr id="23" name="Group 22">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4" name="Freeform: Shape 23">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itre 1">
            <a:extLst>
              <a:ext uri="{FF2B5EF4-FFF2-40B4-BE49-F238E27FC236}">
                <a16:creationId xmlns:a16="http://schemas.microsoft.com/office/drawing/2014/main" id="{9585B915-84C9-4A8B-E9A7-43A28E649811}"/>
              </a:ext>
            </a:extLst>
          </p:cNvPr>
          <p:cNvSpPr txBox="1">
            <a:spLocks/>
          </p:cNvSpPr>
          <p:nvPr/>
        </p:nvSpPr>
        <p:spPr>
          <a:xfrm>
            <a:off x="3954969" y="4499341"/>
            <a:ext cx="4281756" cy="128978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4000" b="1" u="sng" kern="1200" dirty="0" err="1">
                <a:solidFill>
                  <a:srgbClr val="ED6829"/>
                </a:solidFill>
                <a:latin typeface="+mj-lt"/>
                <a:ea typeface="+mj-ea"/>
                <a:cs typeface="+mj-cs"/>
              </a:rPr>
              <a:t>Résidence</a:t>
            </a:r>
            <a:r>
              <a:rPr lang="en-US" sz="4000" b="1" u="sng" kern="1200" dirty="0">
                <a:solidFill>
                  <a:srgbClr val="ED6829"/>
                </a:solidFill>
                <a:latin typeface="+mj-lt"/>
                <a:ea typeface="+mj-ea"/>
                <a:cs typeface="+mj-cs"/>
              </a:rPr>
              <a:t> Les </a:t>
            </a:r>
            <a:r>
              <a:rPr lang="en-US" sz="4000" b="1" u="sng" kern="1200" dirty="0" err="1">
                <a:solidFill>
                  <a:srgbClr val="ED6829"/>
                </a:solidFill>
                <a:latin typeface="+mj-lt"/>
                <a:ea typeface="+mj-ea"/>
                <a:cs typeface="+mj-cs"/>
              </a:rPr>
              <a:t>Eaux</a:t>
            </a:r>
            <a:r>
              <a:rPr lang="en-US" sz="4000" b="1" u="sng" kern="1200" dirty="0">
                <a:solidFill>
                  <a:srgbClr val="ED6829"/>
                </a:solidFill>
                <a:latin typeface="+mj-lt"/>
                <a:ea typeface="+mj-ea"/>
                <a:cs typeface="+mj-cs"/>
              </a:rPr>
              <a:t> Vives </a:t>
            </a:r>
          </a:p>
          <a:p>
            <a:pPr>
              <a:spcAft>
                <a:spcPts val="600"/>
              </a:spcAft>
            </a:pPr>
            <a:r>
              <a:rPr lang="en-US" sz="4000" b="1" u="sng" dirty="0">
                <a:solidFill>
                  <a:srgbClr val="ED6829"/>
                </a:solidFill>
              </a:rPr>
              <a:t>27 rue Léon </a:t>
            </a:r>
            <a:r>
              <a:rPr lang="en-US" sz="4000" b="1" u="sng" dirty="0" err="1">
                <a:solidFill>
                  <a:srgbClr val="ED6829"/>
                </a:solidFill>
              </a:rPr>
              <a:t>Bougeois</a:t>
            </a:r>
            <a:r>
              <a:rPr lang="en-US" sz="4000" b="1" u="sng" dirty="0">
                <a:solidFill>
                  <a:srgbClr val="ED6829"/>
                </a:solidFill>
              </a:rPr>
              <a:t> </a:t>
            </a:r>
          </a:p>
          <a:p>
            <a:pPr>
              <a:spcAft>
                <a:spcPts val="600"/>
              </a:spcAft>
            </a:pPr>
            <a:r>
              <a:rPr lang="en-US" sz="4000" b="1" u="sng" kern="1200" dirty="0">
                <a:solidFill>
                  <a:srgbClr val="ED6829"/>
                </a:solidFill>
                <a:latin typeface="+mj-lt"/>
                <a:ea typeface="+mj-ea"/>
                <a:cs typeface="+mj-cs"/>
              </a:rPr>
              <a:t>91120 PALAISEAU</a:t>
            </a:r>
          </a:p>
        </p:txBody>
      </p:sp>
    </p:spTree>
    <p:extLst>
      <p:ext uri="{BB962C8B-B14F-4D97-AF65-F5344CB8AC3E}">
        <p14:creationId xmlns:p14="http://schemas.microsoft.com/office/powerpoint/2010/main" val="2421105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4270A1-FCED-3144-2520-A65B08645E75}"/>
              </a:ext>
            </a:extLst>
          </p:cNvPr>
          <p:cNvSpPr>
            <a:spLocks noGrp="1"/>
          </p:cNvSpPr>
          <p:nvPr>
            <p:ph type="title"/>
          </p:nvPr>
        </p:nvSpPr>
        <p:spPr>
          <a:xfrm>
            <a:off x="838199" y="749915"/>
            <a:ext cx="10515600" cy="465385"/>
          </a:xfrm>
        </p:spPr>
        <p:txBody>
          <a:bodyPr>
            <a:noAutofit/>
          </a:bodyPr>
          <a:lstStyle/>
          <a:p>
            <a:pPr algn="ctr"/>
            <a:r>
              <a:rPr lang="fr-FR" sz="2800" b="1" u="sng" dirty="0"/>
              <a:t>Graphique comparatif entre un logement du bâtiment 600 et du 152</a:t>
            </a:r>
          </a:p>
        </p:txBody>
      </p:sp>
      <p:pic>
        <p:nvPicPr>
          <p:cNvPr id="5" name="Image 4">
            <a:extLst>
              <a:ext uri="{FF2B5EF4-FFF2-40B4-BE49-F238E27FC236}">
                <a16:creationId xmlns:a16="http://schemas.microsoft.com/office/drawing/2014/main" id="{8CA31B36-368E-44DD-E13E-AFFE6FAA14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770" y="1454733"/>
            <a:ext cx="9454459" cy="3948534"/>
          </a:xfrm>
          <a:prstGeom prst="rect">
            <a:avLst/>
          </a:prstGeom>
        </p:spPr>
      </p:pic>
      <p:sp>
        <p:nvSpPr>
          <p:cNvPr id="6" name="ZoneTexte 5">
            <a:extLst>
              <a:ext uri="{FF2B5EF4-FFF2-40B4-BE49-F238E27FC236}">
                <a16:creationId xmlns:a16="http://schemas.microsoft.com/office/drawing/2014/main" id="{6456CBCC-5044-3158-EFED-FECC718CB1EC}"/>
              </a:ext>
            </a:extLst>
          </p:cNvPr>
          <p:cNvSpPr txBox="1"/>
          <p:nvPr/>
        </p:nvSpPr>
        <p:spPr>
          <a:xfrm>
            <a:off x="10891810" y="2010619"/>
            <a:ext cx="1244909" cy="646331"/>
          </a:xfrm>
          <a:prstGeom prst="rect">
            <a:avLst/>
          </a:prstGeom>
          <a:noFill/>
          <a:ln w="28575">
            <a:solidFill>
              <a:schemeClr val="accent1"/>
            </a:solidFill>
          </a:ln>
        </p:spPr>
        <p:txBody>
          <a:bodyPr wrap="square" rtlCol="0">
            <a:spAutoFit/>
          </a:bodyPr>
          <a:lstStyle/>
          <a:p>
            <a:pPr algn="ctr"/>
            <a:r>
              <a:rPr lang="fr-FR" sz="1200" dirty="0"/>
              <a:t>Logement </a:t>
            </a:r>
          </a:p>
          <a:p>
            <a:pPr algn="ctr"/>
            <a:r>
              <a:rPr lang="fr-FR" sz="1200" dirty="0"/>
              <a:t>Mme B. au bâtiment 152 </a:t>
            </a:r>
          </a:p>
        </p:txBody>
      </p:sp>
      <p:sp>
        <p:nvSpPr>
          <p:cNvPr id="7" name="ZoneTexte 6">
            <a:extLst>
              <a:ext uri="{FF2B5EF4-FFF2-40B4-BE49-F238E27FC236}">
                <a16:creationId xmlns:a16="http://schemas.microsoft.com/office/drawing/2014/main" id="{21293F0D-7AD7-3A19-7496-EDAC1E522F58}"/>
              </a:ext>
            </a:extLst>
          </p:cNvPr>
          <p:cNvSpPr txBox="1"/>
          <p:nvPr/>
        </p:nvSpPr>
        <p:spPr>
          <a:xfrm>
            <a:off x="10891809" y="2782669"/>
            <a:ext cx="1244909" cy="646331"/>
          </a:xfrm>
          <a:prstGeom prst="rect">
            <a:avLst/>
          </a:prstGeom>
          <a:noFill/>
          <a:ln w="28575">
            <a:solidFill>
              <a:srgbClr val="95C138"/>
            </a:solidFill>
          </a:ln>
        </p:spPr>
        <p:txBody>
          <a:bodyPr wrap="square" rtlCol="0">
            <a:spAutoFit/>
          </a:bodyPr>
          <a:lstStyle/>
          <a:p>
            <a:pPr algn="ctr"/>
            <a:r>
              <a:rPr lang="fr-FR" sz="1200" dirty="0"/>
              <a:t>Logement </a:t>
            </a:r>
          </a:p>
          <a:p>
            <a:pPr algn="ctr"/>
            <a:r>
              <a:rPr lang="fr-FR" sz="1200" dirty="0"/>
              <a:t>M. J. au bâtiment 600 </a:t>
            </a:r>
          </a:p>
        </p:txBody>
      </p:sp>
      <p:cxnSp>
        <p:nvCxnSpPr>
          <p:cNvPr id="9" name="Connecteur droit avec flèche 8">
            <a:extLst>
              <a:ext uri="{FF2B5EF4-FFF2-40B4-BE49-F238E27FC236}">
                <a16:creationId xmlns:a16="http://schemas.microsoft.com/office/drawing/2014/main" id="{875C575A-08FA-A432-8373-D8183A41A72D}"/>
              </a:ext>
            </a:extLst>
          </p:cNvPr>
          <p:cNvCxnSpPr>
            <a:cxnSpLocks/>
            <a:stCxn id="6" idx="1"/>
          </p:cNvCxnSpPr>
          <p:nvPr/>
        </p:nvCxnSpPr>
        <p:spPr>
          <a:xfrm flipH="1" flipV="1">
            <a:off x="9768840" y="2311400"/>
            <a:ext cx="1122970" cy="2238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27C93146-44A9-620D-B68F-BC80E5E11C1F}"/>
              </a:ext>
            </a:extLst>
          </p:cNvPr>
          <p:cNvCxnSpPr>
            <a:cxnSpLocks/>
            <a:stCxn id="7" idx="1"/>
          </p:cNvCxnSpPr>
          <p:nvPr/>
        </p:nvCxnSpPr>
        <p:spPr>
          <a:xfrm flipH="1" flipV="1">
            <a:off x="9768840" y="3075962"/>
            <a:ext cx="1122969" cy="29873"/>
          </a:xfrm>
          <a:prstGeom prst="straightConnector1">
            <a:avLst/>
          </a:prstGeom>
          <a:ln w="57150">
            <a:solidFill>
              <a:srgbClr val="95C138"/>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C8F0909A-A991-2149-DED8-8106D78FD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26" y="155632"/>
            <a:ext cx="2571487" cy="552871"/>
          </a:xfrm>
          <a:prstGeom prst="rect">
            <a:avLst/>
          </a:prstGeom>
        </p:spPr>
      </p:pic>
      <p:sp>
        <p:nvSpPr>
          <p:cNvPr id="12" name="ZoneTexte 11">
            <a:extLst>
              <a:ext uri="{FF2B5EF4-FFF2-40B4-BE49-F238E27FC236}">
                <a16:creationId xmlns:a16="http://schemas.microsoft.com/office/drawing/2014/main" id="{CE353792-15D2-F76E-EECF-62B9C31ED08E}"/>
              </a:ext>
            </a:extLst>
          </p:cNvPr>
          <p:cNvSpPr txBox="1"/>
          <p:nvPr/>
        </p:nvSpPr>
        <p:spPr>
          <a:xfrm>
            <a:off x="1368769" y="5597875"/>
            <a:ext cx="9454459" cy="738664"/>
          </a:xfrm>
          <a:prstGeom prst="rect">
            <a:avLst/>
          </a:prstGeom>
          <a:noFill/>
        </p:spPr>
        <p:txBody>
          <a:bodyPr wrap="square" rtlCol="0">
            <a:spAutoFit/>
          </a:bodyPr>
          <a:lstStyle/>
          <a:p>
            <a:r>
              <a:rPr lang="fr-FR" sz="1400" dirty="0"/>
              <a:t>D’après le graphique ci-dessus, nous pouvons constater que dans le logement de Mme B. la température est élevée, comparé au logement de M. J. où la température respecte la consigne contractuelle grâce à l’installation des vannes d’équilibrage et à l’équilibrage effectué dans le bâtiment 600.  </a:t>
            </a:r>
          </a:p>
        </p:txBody>
      </p:sp>
    </p:spTree>
    <p:extLst>
      <p:ext uri="{BB962C8B-B14F-4D97-AF65-F5344CB8AC3E}">
        <p14:creationId xmlns:p14="http://schemas.microsoft.com/office/powerpoint/2010/main" val="3310053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48D96600-3D39-451C-DDB1-0A69AAAC05C7}"/>
              </a:ext>
            </a:extLst>
          </p:cNvPr>
          <p:cNvSpPr>
            <a:spLocks noGrp="1"/>
          </p:cNvSpPr>
          <p:nvPr>
            <p:ph type="title"/>
          </p:nvPr>
        </p:nvSpPr>
        <p:spPr>
          <a:xfrm>
            <a:off x="838199" y="746419"/>
            <a:ext cx="10515600" cy="465385"/>
          </a:xfrm>
        </p:spPr>
        <p:txBody>
          <a:bodyPr>
            <a:noAutofit/>
          </a:bodyPr>
          <a:lstStyle/>
          <a:p>
            <a:pPr algn="ctr"/>
            <a:r>
              <a:rPr lang="fr-FR" sz="2800" b="1" u="sng" dirty="0"/>
              <a:t>Graphique comparatif entre 4 logements du bâtiment 600</a:t>
            </a:r>
          </a:p>
        </p:txBody>
      </p:sp>
      <p:pic>
        <p:nvPicPr>
          <p:cNvPr id="9" name="Image 8">
            <a:extLst>
              <a:ext uri="{FF2B5EF4-FFF2-40B4-BE49-F238E27FC236}">
                <a16:creationId xmlns:a16="http://schemas.microsoft.com/office/drawing/2014/main" id="{33D14E02-DFBF-C03B-44C8-3A363FA5E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466" y="1477505"/>
            <a:ext cx="9319067" cy="3902990"/>
          </a:xfrm>
          <a:prstGeom prst="rect">
            <a:avLst/>
          </a:prstGeom>
        </p:spPr>
      </p:pic>
      <p:sp>
        <p:nvSpPr>
          <p:cNvPr id="10" name="ZoneTexte 9">
            <a:extLst>
              <a:ext uri="{FF2B5EF4-FFF2-40B4-BE49-F238E27FC236}">
                <a16:creationId xmlns:a16="http://schemas.microsoft.com/office/drawing/2014/main" id="{16AD5E01-A6A8-2666-EEF8-FFDDE710821B}"/>
              </a:ext>
            </a:extLst>
          </p:cNvPr>
          <p:cNvSpPr txBox="1"/>
          <p:nvPr/>
        </p:nvSpPr>
        <p:spPr>
          <a:xfrm>
            <a:off x="10755534" y="2878347"/>
            <a:ext cx="1381186" cy="830997"/>
          </a:xfrm>
          <a:prstGeom prst="rect">
            <a:avLst/>
          </a:prstGeom>
          <a:noFill/>
          <a:ln w="28575">
            <a:solidFill>
              <a:srgbClr val="0F9915"/>
            </a:solidFill>
          </a:ln>
        </p:spPr>
        <p:txBody>
          <a:bodyPr wrap="square" rtlCol="0">
            <a:spAutoFit/>
          </a:bodyPr>
          <a:lstStyle/>
          <a:p>
            <a:pPr algn="ctr"/>
            <a:r>
              <a:rPr lang="fr-FR" sz="1200" dirty="0"/>
              <a:t>Différentes sondes dans le bâtiment 600 (réseau équilibré)</a:t>
            </a:r>
          </a:p>
        </p:txBody>
      </p:sp>
      <p:cxnSp>
        <p:nvCxnSpPr>
          <p:cNvPr id="12" name="Connecteur droit avec flèche 11">
            <a:extLst>
              <a:ext uri="{FF2B5EF4-FFF2-40B4-BE49-F238E27FC236}">
                <a16:creationId xmlns:a16="http://schemas.microsoft.com/office/drawing/2014/main" id="{ABB33F33-AF75-4441-F608-42F8CE39AC50}"/>
              </a:ext>
            </a:extLst>
          </p:cNvPr>
          <p:cNvCxnSpPr>
            <a:cxnSpLocks/>
          </p:cNvCxnSpPr>
          <p:nvPr/>
        </p:nvCxnSpPr>
        <p:spPr>
          <a:xfrm flipH="1" flipV="1">
            <a:off x="9677400" y="2741272"/>
            <a:ext cx="1078133" cy="137075"/>
          </a:xfrm>
          <a:prstGeom prst="straightConnector1">
            <a:avLst/>
          </a:prstGeom>
          <a:ln w="57150">
            <a:solidFill>
              <a:srgbClr val="0F991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D2B69D44-7BD4-873C-FC0A-E87EDDAD59BD}"/>
              </a:ext>
            </a:extLst>
          </p:cNvPr>
          <p:cNvCxnSpPr>
            <a:cxnSpLocks/>
            <a:stCxn id="10" idx="1"/>
          </p:cNvCxnSpPr>
          <p:nvPr/>
        </p:nvCxnSpPr>
        <p:spPr>
          <a:xfrm flipH="1" flipV="1">
            <a:off x="9052560" y="2980116"/>
            <a:ext cx="1702974" cy="313730"/>
          </a:xfrm>
          <a:prstGeom prst="straightConnector1">
            <a:avLst/>
          </a:prstGeom>
          <a:ln w="57150">
            <a:solidFill>
              <a:srgbClr val="95C138"/>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8349C975-9C56-6DD1-3A52-EF5055A40267}"/>
              </a:ext>
            </a:extLst>
          </p:cNvPr>
          <p:cNvCxnSpPr>
            <a:cxnSpLocks/>
          </p:cNvCxnSpPr>
          <p:nvPr/>
        </p:nvCxnSpPr>
        <p:spPr>
          <a:xfrm flipH="1" flipV="1">
            <a:off x="9677400" y="2894732"/>
            <a:ext cx="1078133" cy="120690"/>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7AE89D5F-E584-BD7F-E748-8FA1850B204D}"/>
              </a:ext>
            </a:extLst>
          </p:cNvPr>
          <p:cNvCxnSpPr>
            <a:cxnSpLocks/>
          </p:cNvCxnSpPr>
          <p:nvPr/>
        </p:nvCxnSpPr>
        <p:spPr>
          <a:xfrm flipH="1" flipV="1">
            <a:off x="8900160" y="3042975"/>
            <a:ext cx="1855373" cy="536882"/>
          </a:xfrm>
          <a:prstGeom prst="straightConnector1">
            <a:avLst/>
          </a:prstGeom>
          <a:ln w="57150">
            <a:solidFill>
              <a:srgbClr val="C83822"/>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6FE295C3-8FCF-9421-79F7-74DA6EDF52B9}"/>
              </a:ext>
            </a:extLst>
          </p:cNvPr>
          <p:cNvSpPr txBox="1"/>
          <p:nvPr/>
        </p:nvSpPr>
        <p:spPr>
          <a:xfrm>
            <a:off x="1368770" y="5545123"/>
            <a:ext cx="9454459" cy="523220"/>
          </a:xfrm>
          <a:prstGeom prst="rect">
            <a:avLst/>
          </a:prstGeom>
          <a:noFill/>
        </p:spPr>
        <p:txBody>
          <a:bodyPr wrap="square" rtlCol="0">
            <a:spAutoFit/>
          </a:bodyPr>
          <a:lstStyle/>
          <a:p>
            <a:r>
              <a:rPr lang="fr-FR" sz="1400" dirty="0"/>
              <a:t>Dans ce graphique, nous pouvons constater que, sur l’ensemble des sondes situées dans le bâtiment 600, les températures sont homogènes et qu’il n’y a pas plus de 2 degrés d’écart.</a:t>
            </a:r>
          </a:p>
        </p:txBody>
      </p:sp>
      <p:pic>
        <p:nvPicPr>
          <p:cNvPr id="17" name="Image 16">
            <a:extLst>
              <a:ext uri="{FF2B5EF4-FFF2-40B4-BE49-F238E27FC236}">
                <a16:creationId xmlns:a16="http://schemas.microsoft.com/office/drawing/2014/main" id="{1571A31E-8A4F-4AD5-BF71-8C703FFACD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26" y="155632"/>
            <a:ext cx="2571487" cy="552871"/>
          </a:xfrm>
          <a:prstGeom prst="rect">
            <a:avLst/>
          </a:prstGeom>
        </p:spPr>
      </p:pic>
    </p:spTree>
    <p:extLst>
      <p:ext uri="{BB962C8B-B14F-4D97-AF65-F5344CB8AC3E}">
        <p14:creationId xmlns:p14="http://schemas.microsoft.com/office/powerpoint/2010/main" val="2630946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A4BF51D-42DD-9920-D1B8-FCF5AEF23A53}"/>
              </a:ext>
            </a:extLst>
          </p:cNvPr>
          <p:cNvSpPr>
            <a:spLocks noGrp="1"/>
          </p:cNvSpPr>
          <p:nvPr>
            <p:ph type="title"/>
          </p:nvPr>
        </p:nvSpPr>
        <p:spPr>
          <a:xfrm>
            <a:off x="838199" y="751366"/>
            <a:ext cx="10515600" cy="767389"/>
          </a:xfrm>
        </p:spPr>
        <p:txBody>
          <a:bodyPr>
            <a:noAutofit/>
          </a:bodyPr>
          <a:lstStyle/>
          <a:p>
            <a:pPr algn="ctr"/>
            <a:r>
              <a:rPr lang="fr-FR" sz="2800" b="1" u="sng" dirty="0"/>
              <a:t>Graphique comparatif entre un logement du bâtiment 152 et un logement des bâtiments 600, 701-702-703</a:t>
            </a:r>
          </a:p>
        </p:txBody>
      </p:sp>
      <p:pic>
        <p:nvPicPr>
          <p:cNvPr id="6" name="Image 5">
            <a:extLst>
              <a:ext uri="{FF2B5EF4-FFF2-40B4-BE49-F238E27FC236}">
                <a16:creationId xmlns:a16="http://schemas.microsoft.com/office/drawing/2014/main" id="{CF30907F-DCC0-A195-129D-7957BE452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899" y="1682746"/>
            <a:ext cx="8386201" cy="3492508"/>
          </a:xfrm>
          <a:prstGeom prst="rect">
            <a:avLst/>
          </a:prstGeom>
        </p:spPr>
      </p:pic>
      <p:sp>
        <p:nvSpPr>
          <p:cNvPr id="7" name="ZoneTexte 6">
            <a:extLst>
              <a:ext uri="{FF2B5EF4-FFF2-40B4-BE49-F238E27FC236}">
                <a16:creationId xmlns:a16="http://schemas.microsoft.com/office/drawing/2014/main" id="{A5077A43-D561-F611-15AA-DB344F75F84F}"/>
              </a:ext>
            </a:extLst>
          </p:cNvPr>
          <p:cNvSpPr txBox="1"/>
          <p:nvPr/>
        </p:nvSpPr>
        <p:spPr>
          <a:xfrm>
            <a:off x="10731346" y="2010619"/>
            <a:ext cx="1244909" cy="646331"/>
          </a:xfrm>
          <a:prstGeom prst="rect">
            <a:avLst/>
          </a:prstGeom>
          <a:noFill/>
          <a:ln w="28575">
            <a:solidFill>
              <a:srgbClr val="4472C4"/>
            </a:solidFill>
          </a:ln>
        </p:spPr>
        <p:txBody>
          <a:bodyPr wrap="square" rtlCol="0">
            <a:spAutoFit/>
          </a:bodyPr>
          <a:lstStyle/>
          <a:p>
            <a:pPr algn="ctr"/>
            <a:r>
              <a:rPr lang="fr-FR" sz="1200" dirty="0"/>
              <a:t>Logement </a:t>
            </a:r>
          </a:p>
          <a:p>
            <a:pPr algn="ctr"/>
            <a:r>
              <a:rPr lang="fr-FR" sz="1200" dirty="0"/>
              <a:t>dans le  Bâtiment 152</a:t>
            </a:r>
          </a:p>
        </p:txBody>
      </p:sp>
      <p:sp>
        <p:nvSpPr>
          <p:cNvPr id="8" name="ZoneTexte 7">
            <a:extLst>
              <a:ext uri="{FF2B5EF4-FFF2-40B4-BE49-F238E27FC236}">
                <a16:creationId xmlns:a16="http://schemas.microsoft.com/office/drawing/2014/main" id="{9AEAF0DA-10A1-6AB9-1629-F04CA035931E}"/>
              </a:ext>
            </a:extLst>
          </p:cNvPr>
          <p:cNvSpPr txBox="1"/>
          <p:nvPr/>
        </p:nvSpPr>
        <p:spPr>
          <a:xfrm>
            <a:off x="10731345" y="2782669"/>
            <a:ext cx="1244909" cy="646331"/>
          </a:xfrm>
          <a:prstGeom prst="rect">
            <a:avLst/>
          </a:prstGeom>
          <a:noFill/>
          <a:ln w="28575">
            <a:solidFill>
              <a:srgbClr val="95C138"/>
            </a:solidFill>
          </a:ln>
        </p:spPr>
        <p:txBody>
          <a:bodyPr wrap="square" rtlCol="0">
            <a:spAutoFit/>
          </a:bodyPr>
          <a:lstStyle/>
          <a:p>
            <a:pPr algn="ctr"/>
            <a:r>
              <a:rPr lang="fr-FR" sz="1200" dirty="0"/>
              <a:t>Logement </a:t>
            </a:r>
          </a:p>
          <a:p>
            <a:pPr algn="ctr"/>
            <a:r>
              <a:rPr lang="fr-FR" sz="1200" dirty="0"/>
              <a:t>dans le </a:t>
            </a:r>
          </a:p>
          <a:p>
            <a:pPr algn="ctr"/>
            <a:r>
              <a:rPr lang="fr-FR" sz="1200" dirty="0"/>
              <a:t>Bâtiment 600</a:t>
            </a:r>
          </a:p>
        </p:txBody>
      </p:sp>
      <p:cxnSp>
        <p:nvCxnSpPr>
          <p:cNvPr id="9" name="Connecteur droit avec flèche 8">
            <a:extLst>
              <a:ext uri="{FF2B5EF4-FFF2-40B4-BE49-F238E27FC236}">
                <a16:creationId xmlns:a16="http://schemas.microsoft.com/office/drawing/2014/main" id="{9F8BA082-37DD-BB76-15E7-C506904B34E0}"/>
              </a:ext>
            </a:extLst>
          </p:cNvPr>
          <p:cNvCxnSpPr>
            <a:cxnSpLocks/>
            <a:stCxn id="7" idx="1"/>
          </p:cNvCxnSpPr>
          <p:nvPr/>
        </p:nvCxnSpPr>
        <p:spPr>
          <a:xfrm flipH="1">
            <a:off x="9286875" y="2333785"/>
            <a:ext cx="1444471" cy="147478"/>
          </a:xfrm>
          <a:prstGeom prst="straightConnector1">
            <a:avLst/>
          </a:prstGeom>
          <a:ln w="57150">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E692E09D-679E-4F98-F5A3-1A2E77B2AEB6}"/>
              </a:ext>
            </a:extLst>
          </p:cNvPr>
          <p:cNvCxnSpPr>
            <a:cxnSpLocks/>
            <a:stCxn id="8" idx="1"/>
          </p:cNvCxnSpPr>
          <p:nvPr/>
        </p:nvCxnSpPr>
        <p:spPr>
          <a:xfrm flipH="1" flipV="1">
            <a:off x="9286875" y="3019425"/>
            <a:ext cx="1444470" cy="86410"/>
          </a:xfrm>
          <a:prstGeom prst="straightConnector1">
            <a:avLst/>
          </a:prstGeom>
          <a:ln w="57150">
            <a:solidFill>
              <a:srgbClr val="95C138"/>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9F4ACC8C-2EDE-746A-8012-9A5E2D263F66}"/>
              </a:ext>
            </a:extLst>
          </p:cNvPr>
          <p:cNvSpPr txBox="1"/>
          <p:nvPr/>
        </p:nvSpPr>
        <p:spPr>
          <a:xfrm>
            <a:off x="10731346" y="3554719"/>
            <a:ext cx="1244909" cy="646331"/>
          </a:xfrm>
          <a:prstGeom prst="rect">
            <a:avLst/>
          </a:prstGeom>
          <a:noFill/>
          <a:ln w="28575">
            <a:solidFill>
              <a:srgbClr val="D2381F"/>
            </a:solidFill>
          </a:ln>
        </p:spPr>
        <p:txBody>
          <a:bodyPr wrap="square" rtlCol="0">
            <a:spAutoFit/>
          </a:bodyPr>
          <a:lstStyle/>
          <a:p>
            <a:pPr algn="ctr"/>
            <a:r>
              <a:rPr lang="fr-FR" sz="1200" dirty="0"/>
              <a:t>Logement </a:t>
            </a:r>
          </a:p>
          <a:p>
            <a:pPr algn="ctr"/>
            <a:r>
              <a:rPr lang="fr-FR" sz="1200" dirty="0"/>
              <a:t>dans le  Bâtiment 702</a:t>
            </a:r>
          </a:p>
        </p:txBody>
      </p:sp>
      <p:sp>
        <p:nvSpPr>
          <p:cNvPr id="12" name="ZoneTexte 11">
            <a:extLst>
              <a:ext uri="{FF2B5EF4-FFF2-40B4-BE49-F238E27FC236}">
                <a16:creationId xmlns:a16="http://schemas.microsoft.com/office/drawing/2014/main" id="{48DA28C5-F366-FDF3-89AC-327DF84D0282}"/>
              </a:ext>
            </a:extLst>
          </p:cNvPr>
          <p:cNvSpPr txBox="1"/>
          <p:nvPr/>
        </p:nvSpPr>
        <p:spPr>
          <a:xfrm>
            <a:off x="10731345" y="4326769"/>
            <a:ext cx="1244909" cy="646331"/>
          </a:xfrm>
          <a:prstGeom prst="rect">
            <a:avLst/>
          </a:prstGeom>
          <a:noFill/>
          <a:ln w="28575">
            <a:solidFill>
              <a:srgbClr val="1B7E26"/>
            </a:solidFill>
          </a:ln>
        </p:spPr>
        <p:txBody>
          <a:bodyPr wrap="square" rtlCol="0">
            <a:spAutoFit/>
          </a:bodyPr>
          <a:lstStyle/>
          <a:p>
            <a:pPr algn="ctr"/>
            <a:r>
              <a:rPr lang="fr-FR" sz="1200" dirty="0"/>
              <a:t>Logement </a:t>
            </a:r>
          </a:p>
          <a:p>
            <a:pPr algn="ctr"/>
            <a:r>
              <a:rPr lang="fr-FR" sz="1200" dirty="0"/>
              <a:t>dans le </a:t>
            </a:r>
          </a:p>
          <a:p>
            <a:pPr algn="ctr"/>
            <a:r>
              <a:rPr lang="fr-FR" sz="1200" dirty="0"/>
              <a:t>Bâtiment 701 </a:t>
            </a:r>
          </a:p>
        </p:txBody>
      </p:sp>
      <p:cxnSp>
        <p:nvCxnSpPr>
          <p:cNvPr id="13" name="Connecteur droit avec flèche 12">
            <a:extLst>
              <a:ext uri="{FF2B5EF4-FFF2-40B4-BE49-F238E27FC236}">
                <a16:creationId xmlns:a16="http://schemas.microsoft.com/office/drawing/2014/main" id="{20F833EF-1E0C-BB6E-9754-4574E1BD054E}"/>
              </a:ext>
            </a:extLst>
          </p:cNvPr>
          <p:cNvCxnSpPr>
            <a:cxnSpLocks/>
            <a:stCxn id="11" idx="1"/>
          </p:cNvCxnSpPr>
          <p:nvPr/>
        </p:nvCxnSpPr>
        <p:spPr>
          <a:xfrm flipH="1" flipV="1">
            <a:off x="8815388" y="3062288"/>
            <a:ext cx="1915958" cy="815597"/>
          </a:xfrm>
          <a:prstGeom prst="straightConnector1">
            <a:avLst/>
          </a:prstGeom>
          <a:ln w="57150">
            <a:solidFill>
              <a:srgbClr val="D2381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F2FAE586-C004-33EA-9CFD-3CB287AC4DDB}"/>
              </a:ext>
            </a:extLst>
          </p:cNvPr>
          <p:cNvCxnSpPr>
            <a:cxnSpLocks/>
            <a:stCxn id="12" idx="1"/>
          </p:cNvCxnSpPr>
          <p:nvPr/>
        </p:nvCxnSpPr>
        <p:spPr>
          <a:xfrm flipH="1" flipV="1">
            <a:off x="8456486" y="3244334"/>
            <a:ext cx="2274859" cy="1405601"/>
          </a:xfrm>
          <a:prstGeom prst="straightConnector1">
            <a:avLst/>
          </a:prstGeom>
          <a:ln w="57150">
            <a:solidFill>
              <a:srgbClr val="1B7E26"/>
            </a:solidFill>
            <a:tailEnd type="triangle"/>
          </a:ln>
        </p:spPr>
        <p:style>
          <a:lnRef idx="1">
            <a:schemeClr val="accent1"/>
          </a:lnRef>
          <a:fillRef idx="0">
            <a:schemeClr val="accent1"/>
          </a:fillRef>
          <a:effectRef idx="0">
            <a:schemeClr val="accent1"/>
          </a:effectRef>
          <a:fontRef idx="minor">
            <a:schemeClr val="tx1"/>
          </a:fontRef>
        </p:style>
      </p:cxnSp>
      <p:pic>
        <p:nvPicPr>
          <p:cNvPr id="23" name="Image 22">
            <a:extLst>
              <a:ext uri="{FF2B5EF4-FFF2-40B4-BE49-F238E27FC236}">
                <a16:creationId xmlns:a16="http://schemas.microsoft.com/office/drawing/2014/main" id="{83C99284-65C0-3BAE-A748-DB9B05A1A5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26" y="155632"/>
            <a:ext cx="2571487" cy="552871"/>
          </a:xfrm>
          <a:prstGeom prst="rect">
            <a:avLst/>
          </a:prstGeom>
        </p:spPr>
      </p:pic>
      <p:sp>
        <p:nvSpPr>
          <p:cNvPr id="15" name="ZoneTexte 14">
            <a:extLst>
              <a:ext uri="{FF2B5EF4-FFF2-40B4-BE49-F238E27FC236}">
                <a16:creationId xmlns:a16="http://schemas.microsoft.com/office/drawing/2014/main" id="{448EDA0B-F0D8-3293-4C31-09ED5C40EEA5}"/>
              </a:ext>
            </a:extLst>
          </p:cNvPr>
          <p:cNvSpPr txBox="1"/>
          <p:nvPr/>
        </p:nvSpPr>
        <p:spPr>
          <a:xfrm>
            <a:off x="1368768" y="5433877"/>
            <a:ext cx="9454459" cy="738664"/>
          </a:xfrm>
          <a:prstGeom prst="rect">
            <a:avLst/>
          </a:prstGeom>
          <a:noFill/>
        </p:spPr>
        <p:txBody>
          <a:bodyPr wrap="square" rtlCol="0">
            <a:spAutoFit/>
          </a:bodyPr>
          <a:lstStyle/>
          <a:p>
            <a:r>
              <a:rPr lang="fr-FR" sz="1400" dirty="0"/>
              <a:t>Dans le graphique ci-dessus, nous pouvons constater que les températures d’ambiance dans les logements situés dans les bâtiments ayant été équilibrés avoisinent les </a:t>
            </a:r>
            <a:r>
              <a:rPr lang="fr-FR" sz="1400" b="1" dirty="0"/>
              <a:t>20°C</a:t>
            </a:r>
            <a:r>
              <a:rPr lang="fr-FR" sz="1400" dirty="0"/>
              <a:t> (température contractuelle). En revanche, dans le logement situé dans un bâtiment non équilibré, la température d’ambiance avoisine les </a:t>
            </a:r>
            <a:r>
              <a:rPr lang="fr-FR" sz="1400" b="1" dirty="0"/>
              <a:t>23°C </a:t>
            </a:r>
            <a:r>
              <a:rPr lang="fr-FR" sz="1400" dirty="0"/>
              <a:t>toute la journée. </a:t>
            </a:r>
          </a:p>
        </p:txBody>
      </p:sp>
    </p:spTree>
    <p:extLst>
      <p:ext uri="{BB962C8B-B14F-4D97-AF65-F5344CB8AC3E}">
        <p14:creationId xmlns:p14="http://schemas.microsoft.com/office/powerpoint/2010/main" val="3632563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4C4ADED5-FFB9-72BA-853B-679EE757B641}"/>
              </a:ext>
            </a:extLst>
          </p:cNvPr>
          <p:cNvSpPr>
            <a:spLocks noGrp="1"/>
          </p:cNvSpPr>
          <p:nvPr>
            <p:ph type="title"/>
          </p:nvPr>
        </p:nvSpPr>
        <p:spPr>
          <a:xfrm>
            <a:off x="838199" y="373013"/>
            <a:ext cx="10515600" cy="767389"/>
          </a:xfrm>
        </p:spPr>
        <p:txBody>
          <a:bodyPr>
            <a:noAutofit/>
          </a:bodyPr>
          <a:lstStyle/>
          <a:p>
            <a:pPr algn="ctr"/>
            <a:r>
              <a:rPr lang="fr-FR" sz="2800" b="1" u="sng" dirty="0"/>
              <a:t>Tableau comparatif des températures de régulations </a:t>
            </a:r>
            <a:br>
              <a:rPr lang="fr-FR" sz="2800" b="1" u="sng" dirty="0"/>
            </a:br>
            <a:r>
              <a:rPr lang="fr-FR" sz="2800" b="1" u="sng" dirty="0"/>
              <a:t>avant et après équilibrage des bâtiments 600,701-702-703</a:t>
            </a:r>
          </a:p>
        </p:txBody>
      </p:sp>
      <p:graphicFrame>
        <p:nvGraphicFramePr>
          <p:cNvPr id="5" name="Tableau 5">
            <a:extLst>
              <a:ext uri="{FF2B5EF4-FFF2-40B4-BE49-F238E27FC236}">
                <a16:creationId xmlns:a16="http://schemas.microsoft.com/office/drawing/2014/main" id="{5B5CA549-E5A4-13FB-4D14-AEE350E307DB}"/>
              </a:ext>
            </a:extLst>
          </p:cNvPr>
          <p:cNvGraphicFramePr>
            <a:graphicFrameLocks noGrp="1"/>
          </p:cNvGraphicFramePr>
          <p:nvPr>
            <p:extLst>
              <p:ext uri="{D42A27DB-BD31-4B8C-83A1-F6EECF244321}">
                <p14:modId xmlns:p14="http://schemas.microsoft.com/office/powerpoint/2010/main" val="667659698"/>
              </p:ext>
            </p:extLst>
          </p:nvPr>
        </p:nvGraphicFramePr>
        <p:xfrm>
          <a:off x="2733177" y="1830088"/>
          <a:ext cx="6847051" cy="1483360"/>
        </p:xfrm>
        <a:graphic>
          <a:graphicData uri="http://schemas.openxmlformats.org/drawingml/2006/table">
            <a:tbl>
              <a:tblPr firstRow="1" bandRow="1">
                <a:tableStyleId>{21E4AEA4-8DFA-4A89-87EB-49C32662AFE0}</a:tableStyleId>
              </a:tblPr>
              <a:tblGrid>
                <a:gridCol w="3331178">
                  <a:extLst>
                    <a:ext uri="{9D8B030D-6E8A-4147-A177-3AD203B41FA5}">
                      <a16:colId xmlns:a16="http://schemas.microsoft.com/office/drawing/2014/main" val="2186995600"/>
                    </a:ext>
                  </a:extLst>
                </a:gridCol>
                <a:gridCol w="3515873">
                  <a:extLst>
                    <a:ext uri="{9D8B030D-6E8A-4147-A177-3AD203B41FA5}">
                      <a16:colId xmlns:a16="http://schemas.microsoft.com/office/drawing/2014/main" val="3595258585"/>
                    </a:ext>
                  </a:extLst>
                </a:gridCol>
              </a:tblGrid>
              <a:tr h="370840">
                <a:tc>
                  <a:txBody>
                    <a:bodyPr/>
                    <a:lstStyle/>
                    <a:p>
                      <a:pPr algn="ctr"/>
                      <a:r>
                        <a:rPr lang="fr-FR" dirty="0"/>
                        <a:t>Température extérieure [°C]</a:t>
                      </a:r>
                    </a:p>
                  </a:txBody>
                  <a:tcPr/>
                </a:tc>
                <a:tc>
                  <a:txBody>
                    <a:bodyPr/>
                    <a:lstStyle/>
                    <a:p>
                      <a:pPr algn="ctr"/>
                      <a:r>
                        <a:rPr lang="fr-FR" dirty="0"/>
                        <a:t>Température départ chauffage [°C]</a:t>
                      </a:r>
                    </a:p>
                  </a:txBody>
                  <a:tcPr/>
                </a:tc>
                <a:extLst>
                  <a:ext uri="{0D108BD9-81ED-4DB2-BD59-A6C34878D82A}">
                    <a16:rowId xmlns:a16="http://schemas.microsoft.com/office/drawing/2014/main" val="1672986375"/>
                  </a:ext>
                </a:extLst>
              </a:tr>
              <a:tr h="370840">
                <a:tc>
                  <a:txBody>
                    <a:bodyPr/>
                    <a:lstStyle/>
                    <a:p>
                      <a:r>
                        <a:rPr lang="fr-FR" dirty="0"/>
                        <a:t>-7</a:t>
                      </a:r>
                    </a:p>
                  </a:txBody>
                  <a:tcPr/>
                </a:tc>
                <a:tc>
                  <a:txBody>
                    <a:bodyPr/>
                    <a:lstStyle/>
                    <a:p>
                      <a:r>
                        <a:rPr lang="fr-FR" dirty="0"/>
                        <a:t>48</a:t>
                      </a:r>
                    </a:p>
                  </a:txBody>
                  <a:tcPr/>
                </a:tc>
                <a:extLst>
                  <a:ext uri="{0D108BD9-81ED-4DB2-BD59-A6C34878D82A}">
                    <a16:rowId xmlns:a16="http://schemas.microsoft.com/office/drawing/2014/main" val="723604616"/>
                  </a:ext>
                </a:extLst>
              </a:tr>
              <a:tr h="370840">
                <a:tc>
                  <a:txBody>
                    <a:bodyPr/>
                    <a:lstStyle/>
                    <a:p>
                      <a:r>
                        <a:rPr lang="fr-FR" dirty="0"/>
                        <a:t>+12</a:t>
                      </a:r>
                    </a:p>
                  </a:txBody>
                  <a:tcPr/>
                </a:tc>
                <a:tc>
                  <a:txBody>
                    <a:bodyPr/>
                    <a:lstStyle/>
                    <a:p>
                      <a:r>
                        <a:rPr lang="fr-FR" dirty="0"/>
                        <a:t>27</a:t>
                      </a:r>
                    </a:p>
                  </a:txBody>
                  <a:tcPr/>
                </a:tc>
                <a:extLst>
                  <a:ext uri="{0D108BD9-81ED-4DB2-BD59-A6C34878D82A}">
                    <a16:rowId xmlns:a16="http://schemas.microsoft.com/office/drawing/2014/main" val="2172409499"/>
                  </a:ext>
                </a:extLst>
              </a:tr>
              <a:tr h="370840">
                <a:tc>
                  <a:txBody>
                    <a:bodyPr/>
                    <a:lstStyle/>
                    <a:p>
                      <a:r>
                        <a:rPr lang="fr-FR" dirty="0"/>
                        <a:t>+19</a:t>
                      </a:r>
                    </a:p>
                  </a:txBody>
                  <a:tcPr/>
                </a:tc>
                <a:tc>
                  <a:txBody>
                    <a:bodyPr/>
                    <a:lstStyle/>
                    <a:p>
                      <a:r>
                        <a:rPr lang="fr-FR" dirty="0"/>
                        <a:t>20</a:t>
                      </a:r>
                    </a:p>
                  </a:txBody>
                  <a:tcPr/>
                </a:tc>
                <a:extLst>
                  <a:ext uri="{0D108BD9-81ED-4DB2-BD59-A6C34878D82A}">
                    <a16:rowId xmlns:a16="http://schemas.microsoft.com/office/drawing/2014/main" val="1130875761"/>
                  </a:ext>
                </a:extLst>
              </a:tr>
            </a:tbl>
          </a:graphicData>
        </a:graphic>
      </p:graphicFrame>
      <p:sp>
        <p:nvSpPr>
          <p:cNvPr id="6" name="Titre 1">
            <a:extLst>
              <a:ext uri="{FF2B5EF4-FFF2-40B4-BE49-F238E27FC236}">
                <a16:creationId xmlns:a16="http://schemas.microsoft.com/office/drawing/2014/main" id="{046582FB-0031-576C-9D95-84FDD58630D5}"/>
              </a:ext>
            </a:extLst>
          </p:cNvPr>
          <p:cNvSpPr txBox="1">
            <a:spLocks/>
          </p:cNvSpPr>
          <p:nvPr/>
        </p:nvSpPr>
        <p:spPr>
          <a:xfrm>
            <a:off x="3514285" y="1259636"/>
            <a:ext cx="5163428" cy="57045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u="sng" dirty="0"/>
              <a:t>Régulation avant équilibrage</a:t>
            </a:r>
          </a:p>
        </p:txBody>
      </p:sp>
      <p:graphicFrame>
        <p:nvGraphicFramePr>
          <p:cNvPr id="7" name="Tableau 5">
            <a:extLst>
              <a:ext uri="{FF2B5EF4-FFF2-40B4-BE49-F238E27FC236}">
                <a16:creationId xmlns:a16="http://schemas.microsoft.com/office/drawing/2014/main" id="{2E19DE5E-3972-74E0-1008-4A57BB4F681D}"/>
              </a:ext>
            </a:extLst>
          </p:cNvPr>
          <p:cNvGraphicFramePr>
            <a:graphicFrameLocks noGrp="1"/>
          </p:cNvGraphicFramePr>
          <p:nvPr>
            <p:extLst>
              <p:ext uri="{D42A27DB-BD31-4B8C-83A1-F6EECF244321}">
                <p14:modId xmlns:p14="http://schemas.microsoft.com/office/powerpoint/2010/main" val="2737882014"/>
              </p:ext>
            </p:extLst>
          </p:nvPr>
        </p:nvGraphicFramePr>
        <p:xfrm>
          <a:off x="2733177" y="3883900"/>
          <a:ext cx="6847051" cy="1483360"/>
        </p:xfrm>
        <a:graphic>
          <a:graphicData uri="http://schemas.openxmlformats.org/drawingml/2006/table">
            <a:tbl>
              <a:tblPr firstRow="1" bandRow="1">
                <a:tableStyleId>{93296810-A885-4BE3-A3E7-6D5BEEA58F35}</a:tableStyleId>
              </a:tblPr>
              <a:tblGrid>
                <a:gridCol w="3331178">
                  <a:extLst>
                    <a:ext uri="{9D8B030D-6E8A-4147-A177-3AD203B41FA5}">
                      <a16:colId xmlns:a16="http://schemas.microsoft.com/office/drawing/2014/main" val="2186995600"/>
                    </a:ext>
                  </a:extLst>
                </a:gridCol>
                <a:gridCol w="3515873">
                  <a:extLst>
                    <a:ext uri="{9D8B030D-6E8A-4147-A177-3AD203B41FA5}">
                      <a16:colId xmlns:a16="http://schemas.microsoft.com/office/drawing/2014/main" val="3595258585"/>
                    </a:ext>
                  </a:extLst>
                </a:gridCol>
              </a:tblGrid>
              <a:tr h="370840">
                <a:tc>
                  <a:txBody>
                    <a:bodyPr/>
                    <a:lstStyle/>
                    <a:p>
                      <a:pPr algn="ctr"/>
                      <a:r>
                        <a:rPr lang="fr-FR" dirty="0"/>
                        <a:t>Température extérieure [°C]</a:t>
                      </a:r>
                    </a:p>
                  </a:txBody>
                  <a:tcPr/>
                </a:tc>
                <a:tc>
                  <a:txBody>
                    <a:bodyPr/>
                    <a:lstStyle/>
                    <a:p>
                      <a:pPr algn="ctr"/>
                      <a:r>
                        <a:rPr lang="fr-FR" dirty="0"/>
                        <a:t>Température départ chauffage [°C]</a:t>
                      </a:r>
                    </a:p>
                  </a:txBody>
                  <a:tcPr/>
                </a:tc>
                <a:extLst>
                  <a:ext uri="{0D108BD9-81ED-4DB2-BD59-A6C34878D82A}">
                    <a16:rowId xmlns:a16="http://schemas.microsoft.com/office/drawing/2014/main" val="1672986375"/>
                  </a:ext>
                </a:extLst>
              </a:tr>
              <a:tr h="370840">
                <a:tc>
                  <a:txBody>
                    <a:bodyPr/>
                    <a:lstStyle/>
                    <a:p>
                      <a:r>
                        <a:rPr lang="fr-FR" dirty="0"/>
                        <a:t>-7</a:t>
                      </a:r>
                    </a:p>
                  </a:txBody>
                  <a:tcPr/>
                </a:tc>
                <a:tc>
                  <a:txBody>
                    <a:bodyPr/>
                    <a:lstStyle/>
                    <a:p>
                      <a:r>
                        <a:rPr lang="fr-FR" dirty="0"/>
                        <a:t>43</a:t>
                      </a:r>
                    </a:p>
                  </a:txBody>
                  <a:tcPr/>
                </a:tc>
                <a:extLst>
                  <a:ext uri="{0D108BD9-81ED-4DB2-BD59-A6C34878D82A}">
                    <a16:rowId xmlns:a16="http://schemas.microsoft.com/office/drawing/2014/main" val="723604616"/>
                  </a:ext>
                </a:extLst>
              </a:tr>
              <a:tr h="370840">
                <a:tc>
                  <a:txBody>
                    <a:bodyPr/>
                    <a:lstStyle/>
                    <a:p>
                      <a:r>
                        <a:rPr lang="fr-FR" dirty="0"/>
                        <a:t>+12</a:t>
                      </a:r>
                    </a:p>
                  </a:txBody>
                  <a:tcPr/>
                </a:tc>
                <a:tc>
                  <a:txBody>
                    <a:bodyPr/>
                    <a:lstStyle/>
                    <a:p>
                      <a:r>
                        <a:rPr lang="fr-FR" dirty="0"/>
                        <a:t>25</a:t>
                      </a:r>
                    </a:p>
                  </a:txBody>
                  <a:tcPr/>
                </a:tc>
                <a:extLst>
                  <a:ext uri="{0D108BD9-81ED-4DB2-BD59-A6C34878D82A}">
                    <a16:rowId xmlns:a16="http://schemas.microsoft.com/office/drawing/2014/main" val="2172409499"/>
                  </a:ext>
                </a:extLst>
              </a:tr>
              <a:tr h="370840">
                <a:tc>
                  <a:txBody>
                    <a:bodyPr/>
                    <a:lstStyle/>
                    <a:p>
                      <a:r>
                        <a:rPr lang="fr-FR" dirty="0"/>
                        <a:t>+19</a:t>
                      </a:r>
                    </a:p>
                  </a:txBody>
                  <a:tcPr/>
                </a:tc>
                <a:tc>
                  <a:txBody>
                    <a:bodyPr/>
                    <a:lstStyle/>
                    <a:p>
                      <a:r>
                        <a:rPr lang="fr-FR" dirty="0"/>
                        <a:t>19</a:t>
                      </a:r>
                    </a:p>
                  </a:txBody>
                  <a:tcPr/>
                </a:tc>
                <a:extLst>
                  <a:ext uri="{0D108BD9-81ED-4DB2-BD59-A6C34878D82A}">
                    <a16:rowId xmlns:a16="http://schemas.microsoft.com/office/drawing/2014/main" val="1130875761"/>
                  </a:ext>
                </a:extLst>
              </a:tr>
            </a:tbl>
          </a:graphicData>
        </a:graphic>
      </p:graphicFrame>
      <p:sp>
        <p:nvSpPr>
          <p:cNvPr id="8" name="Titre 1">
            <a:extLst>
              <a:ext uri="{FF2B5EF4-FFF2-40B4-BE49-F238E27FC236}">
                <a16:creationId xmlns:a16="http://schemas.microsoft.com/office/drawing/2014/main" id="{FF80CFBF-E2C9-9D23-5550-5FD4D24175F6}"/>
              </a:ext>
            </a:extLst>
          </p:cNvPr>
          <p:cNvSpPr txBox="1">
            <a:spLocks/>
          </p:cNvSpPr>
          <p:nvPr/>
        </p:nvSpPr>
        <p:spPr>
          <a:xfrm>
            <a:off x="3514285" y="3313448"/>
            <a:ext cx="5163428" cy="57045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u="sng" dirty="0"/>
              <a:t>Régulation après équilibrage</a:t>
            </a:r>
          </a:p>
        </p:txBody>
      </p:sp>
      <p:sp>
        <p:nvSpPr>
          <p:cNvPr id="13" name="ZoneTexte 12">
            <a:extLst>
              <a:ext uri="{FF2B5EF4-FFF2-40B4-BE49-F238E27FC236}">
                <a16:creationId xmlns:a16="http://schemas.microsoft.com/office/drawing/2014/main" id="{BC823160-AF9F-D723-37CF-5B7D967D0A5D}"/>
              </a:ext>
            </a:extLst>
          </p:cNvPr>
          <p:cNvSpPr txBox="1"/>
          <p:nvPr/>
        </p:nvSpPr>
        <p:spPr>
          <a:xfrm>
            <a:off x="1368768" y="5670958"/>
            <a:ext cx="9454459" cy="954107"/>
          </a:xfrm>
          <a:prstGeom prst="rect">
            <a:avLst/>
          </a:prstGeom>
          <a:noFill/>
        </p:spPr>
        <p:txBody>
          <a:bodyPr wrap="square" rtlCol="0">
            <a:spAutoFit/>
          </a:bodyPr>
          <a:lstStyle/>
          <a:p>
            <a:r>
              <a:rPr lang="fr-FR" sz="1400" dirty="0"/>
              <a:t>L’avantage d’un équilibrage du point de vue régulation permet de réduire la température de départ chauffage. </a:t>
            </a:r>
          </a:p>
          <a:p>
            <a:r>
              <a:rPr lang="fr-FR" sz="1400" dirty="0"/>
              <a:t>Prenons l’exemple de la régulation du bâtiment 600,701 et 702 : pour une température extérieure de  </a:t>
            </a:r>
            <a:r>
              <a:rPr lang="fr-FR" sz="1400" b="1" dirty="0"/>
              <a:t>-7°C</a:t>
            </a:r>
            <a:r>
              <a:rPr lang="fr-FR" sz="1400" dirty="0"/>
              <a:t> avant équilibrage, nous étions à </a:t>
            </a:r>
            <a:r>
              <a:rPr lang="fr-FR" sz="1400" b="1" dirty="0"/>
              <a:t>48°C</a:t>
            </a:r>
            <a:r>
              <a:rPr lang="fr-FR" sz="1400" dirty="0"/>
              <a:t> en départ chauffage, et sommes passés à </a:t>
            </a:r>
            <a:r>
              <a:rPr lang="fr-FR" sz="1400" b="1" dirty="0"/>
              <a:t>43°C</a:t>
            </a:r>
            <a:r>
              <a:rPr lang="fr-FR" sz="1400" dirty="0"/>
              <a:t> après équilibrage. Cela a permis de réduire de </a:t>
            </a:r>
            <a:r>
              <a:rPr lang="fr-FR" sz="1400" b="1" dirty="0"/>
              <a:t>5°C</a:t>
            </a:r>
            <a:r>
              <a:rPr lang="fr-FR" sz="1400" dirty="0"/>
              <a:t> la température du fluide caloporteur et donc ainsi de réduire la consommation d’énergie.</a:t>
            </a:r>
          </a:p>
        </p:txBody>
      </p:sp>
    </p:spTree>
    <p:extLst>
      <p:ext uri="{BB962C8B-B14F-4D97-AF65-F5344CB8AC3E}">
        <p14:creationId xmlns:p14="http://schemas.microsoft.com/office/powerpoint/2010/main" val="3629111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66EE214-C1DD-A08A-FE3A-B764C55E4822}"/>
              </a:ext>
            </a:extLst>
          </p:cNvPr>
          <p:cNvSpPr>
            <a:spLocks noGrp="1"/>
          </p:cNvSpPr>
          <p:nvPr>
            <p:ph type="title"/>
          </p:nvPr>
        </p:nvSpPr>
        <p:spPr>
          <a:xfrm>
            <a:off x="838199" y="397414"/>
            <a:ext cx="10515600" cy="767389"/>
          </a:xfrm>
        </p:spPr>
        <p:txBody>
          <a:bodyPr>
            <a:noAutofit/>
          </a:bodyPr>
          <a:lstStyle/>
          <a:p>
            <a:pPr algn="ctr"/>
            <a:r>
              <a:rPr lang="fr-FR" sz="2800" b="1" u="sng" dirty="0"/>
              <a:t>Tableau comparatif des températures de régulations </a:t>
            </a:r>
            <a:br>
              <a:rPr lang="fr-FR" sz="2800" b="1" u="sng" dirty="0"/>
            </a:br>
            <a:r>
              <a:rPr lang="fr-FR" sz="2800" b="1" u="sng" dirty="0"/>
              <a:t>entre les bâtiments 500 et 600</a:t>
            </a:r>
          </a:p>
        </p:txBody>
      </p:sp>
      <p:graphicFrame>
        <p:nvGraphicFramePr>
          <p:cNvPr id="7" name="Tableau 5">
            <a:extLst>
              <a:ext uri="{FF2B5EF4-FFF2-40B4-BE49-F238E27FC236}">
                <a16:creationId xmlns:a16="http://schemas.microsoft.com/office/drawing/2014/main" id="{8D3AF3B8-7321-4886-0447-67405597B2F6}"/>
              </a:ext>
            </a:extLst>
          </p:cNvPr>
          <p:cNvGraphicFramePr>
            <a:graphicFrameLocks noGrp="1"/>
          </p:cNvGraphicFramePr>
          <p:nvPr>
            <p:extLst>
              <p:ext uri="{D42A27DB-BD31-4B8C-83A1-F6EECF244321}">
                <p14:modId xmlns:p14="http://schemas.microsoft.com/office/powerpoint/2010/main" val="371236899"/>
              </p:ext>
            </p:extLst>
          </p:nvPr>
        </p:nvGraphicFramePr>
        <p:xfrm>
          <a:off x="2733175" y="1816089"/>
          <a:ext cx="6725643" cy="1483360"/>
        </p:xfrm>
        <a:graphic>
          <a:graphicData uri="http://schemas.openxmlformats.org/drawingml/2006/table">
            <a:tbl>
              <a:tblPr firstRow="1" bandRow="1">
                <a:tableStyleId>{93296810-A885-4BE3-A3E7-6D5BEEA58F35}</a:tableStyleId>
              </a:tblPr>
              <a:tblGrid>
                <a:gridCol w="3272111">
                  <a:extLst>
                    <a:ext uri="{9D8B030D-6E8A-4147-A177-3AD203B41FA5}">
                      <a16:colId xmlns:a16="http://schemas.microsoft.com/office/drawing/2014/main" val="2186995600"/>
                    </a:ext>
                  </a:extLst>
                </a:gridCol>
                <a:gridCol w="3453532">
                  <a:extLst>
                    <a:ext uri="{9D8B030D-6E8A-4147-A177-3AD203B41FA5}">
                      <a16:colId xmlns:a16="http://schemas.microsoft.com/office/drawing/2014/main" val="3595258585"/>
                    </a:ext>
                  </a:extLst>
                </a:gridCol>
              </a:tblGrid>
              <a:tr h="370840">
                <a:tc>
                  <a:txBody>
                    <a:bodyPr/>
                    <a:lstStyle/>
                    <a:p>
                      <a:pPr algn="ctr"/>
                      <a:r>
                        <a:rPr lang="fr-FR" dirty="0"/>
                        <a:t>Température extérieure [°C]</a:t>
                      </a:r>
                    </a:p>
                  </a:txBody>
                  <a:tcPr/>
                </a:tc>
                <a:tc>
                  <a:txBody>
                    <a:bodyPr/>
                    <a:lstStyle/>
                    <a:p>
                      <a:pPr algn="ctr"/>
                      <a:r>
                        <a:rPr lang="fr-FR" dirty="0"/>
                        <a:t>Température départ Primaire [°C]</a:t>
                      </a:r>
                    </a:p>
                  </a:txBody>
                  <a:tcPr/>
                </a:tc>
                <a:extLst>
                  <a:ext uri="{0D108BD9-81ED-4DB2-BD59-A6C34878D82A}">
                    <a16:rowId xmlns:a16="http://schemas.microsoft.com/office/drawing/2014/main" val="1672986375"/>
                  </a:ext>
                </a:extLst>
              </a:tr>
              <a:tr h="370840">
                <a:tc>
                  <a:txBody>
                    <a:bodyPr/>
                    <a:lstStyle/>
                    <a:p>
                      <a:r>
                        <a:rPr lang="fr-FR" dirty="0"/>
                        <a:t>-7</a:t>
                      </a:r>
                    </a:p>
                  </a:txBody>
                  <a:tcPr/>
                </a:tc>
                <a:tc>
                  <a:txBody>
                    <a:bodyPr/>
                    <a:lstStyle/>
                    <a:p>
                      <a:r>
                        <a:rPr lang="fr-FR" dirty="0"/>
                        <a:t>50</a:t>
                      </a:r>
                    </a:p>
                  </a:txBody>
                  <a:tcPr/>
                </a:tc>
                <a:extLst>
                  <a:ext uri="{0D108BD9-81ED-4DB2-BD59-A6C34878D82A}">
                    <a16:rowId xmlns:a16="http://schemas.microsoft.com/office/drawing/2014/main" val="723604616"/>
                  </a:ext>
                </a:extLst>
              </a:tr>
              <a:tr h="370840">
                <a:tc>
                  <a:txBody>
                    <a:bodyPr/>
                    <a:lstStyle/>
                    <a:p>
                      <a:r>
                        <a:rPr lang="fr-FR" dirty="0"/>
                        <a:t>+12</a:t>
                      </a:r>
                    </a:p>
                  </a:txBody>
                  <a:tcPr/>
                </a:tc>
                <a:tc>
                  <a:txBody>
                    <a:bodyPr/>
                    <a:lstStyle/>
                    <a:p>
                      <a:r>
                        <a:rPr lang="fr-FR" dirty="0"/>
                        <a:t>30</a:t>
                      </a:r>
                    </a:p>
                  </a:txBody>
                  <a:tcPr/>
                </a:tc>
                <a:extLst>
                  <a:ext uri="{0D108BD9-81ED-4DB2-BD59-A6C34878D82A}">
                    <a16:rowId xmlns:a16="http://schemas.microsoft.com/office/drawing/2014/main" val="2172409499"/>
                  </a:ext>
                </a:extLst>
              </a:tr>
              <a:tr h="370840">
                <a:tc>
                  <a:txBody>
                    <a:bodyPr/>
                    <a:lstStyle/>
                    <a:p>
                      <a:r>
                        <a:rPr lang="fr-FR" dirty="0"/>
                        <a:t>+19</a:t>
                      </a:r>
                    </a:p>
                  </a:txBody>
                  <a:tcPr/>
                </a:tc>
                <a:tc>
                  <a:txBody>
                    <a:bodyPr/>
                    <a:lstStyle/>
                    <a:p>
                      <a:r>
                        <a:rPr lang="fr-FR" dirty="0"/>
                        <a:t>19</a:t>
                      </a:r>
                    </a:p>
                  </a:txBody>
                  <a:tcPr/>
                </a:tc>
                <a:extLst>
                  <a:ext uri="{0D108BD9-81ED-4DB2-BD59-A6C34878D82A}">
                    <a16:rowId xmlns:a16="http://schemas.microsoft.com/office/drawing/2014/main" val="1130875761"/>
                  </a:ext>
                </a:extLst>
              </a:tr>
            </a:tbl>
          </a:graphicData>
        </a:graphic>
      </p:graphicFrame>
      <p:sp>
        <p:nvSpPr>
          <p:cNvPr id="8" name="Titre 1">
            <a:extLst>
              <a:ext uri="{FF2B5EF4-FFF2-40B4-BE49-F238E27FC236}">
                <a16:creationId xmlns:a16="http://schemas.microsoft.com/office/drawing/2014/main" id="{AA2321E9-FB39-9F81-7EF4-16D4F4DE58C2}"/>
              </a:ext>
            </a:extLst>
          </p:cNvPr>
          <p:cNvSpPr txBox="1">
            <a:spLocks/>
          </p:cNvSpPr>
          <p:nvPr/>
        </p:nvSpPr>
        <p:spPr>
          <a:xfrm>
            <a:off x="3514283" y="1245637"/>
            <a:ext cx="5163428" cy="57045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u="sng" dirty="0"/>
              <a:t>Régulation bâtiment 500 (réseau non équilibré)</a:t>
            </a:r>
          </a:p>
        </p:txBody>
      </p:sp>
      <p:sp>
        <p:nvSpPr>
          <p:cNvPr id="9" name="ZoneTexte 8">
            <a:extLst>
              <a:ext uri="{FF2B5EF4-FFF2-40B4-BE49-F238E27FC236}">
                <a16:creationId xmlns:a16="http://schemas.microsoft.com/office/drawing/2014/main" id="{8AA7310F-583B-A9B4-698D-02D25920E995}"/>
              </a:ext>
            </a:extLst>
          </p:cNvPr>
          <p:cNvSpPr txBox="1"/>
          <p:nvPr/>
        </p:nvSpPr>
        <p:spPr>
          <a:xfrm>
            <a:off x="1368768" y="5658569"/>
            <a:ext cx="9454459" cy="954107"/>
          </a:xfrm>
          <a:prstGeom prst="rect">
            <a:avLst/>
          </a:prstGeom>
          <a:noFill/>
        </p:spPr>
        <p:txBody>
          <a:bodyPr wrap="square" rtlCol="0">
            <a:spAutoFit/>
          </a:bodyPr>
          <a:lstStyle/>
          <a:p>
            <a:r>
              <a:rPr lang="fr-FR" sz="1400" dirty="0"/>
              <a:t>Toujours sur le point de vue régulation, nous pouvons constater que pour la régulation du bâtiment 500 (réseau non équilibré), la consigne de départ chauffage est plus élevée que celle du bâtiment 600 (réseau équilibré). Même avec une température de départ chauffage à </a:t>
            </a:r>
            <a:r>
              <a:rPr lang="fr-FR" sz="1400" b="1" dirty="0"/>
              <a:t>43°C</a:t>
            </a:r>
            <a:r>
              <a:rPr lang="fr-FR" sz="1400" dirty="0"/>
              <a:t> pour </a:t>
            </a:r>
            <a:r>
              <a:rPr lang="fr-FR" sz="1400" b="1" dirty="0"/>
              <a:t>-7°C</a:t>
            </a:r>
            <a:r>
              <a:rPr lang="fr-FR" sz="1400" dirty="0"/>
              <a:t> extérieure pour le bâtiment 600 nous admettons une température d’ambiance contractuelle de </a:t>
            </a:r>
            <a:r>
              <a:rPr lang="fr-FR" sz="1400" b="1" dirty="0"/>
              <a:t>20°C</a:t>
            </a:r>
            <a:r>
              <a:rPr lang="fr-FR" sz="1400" dirty="0"/>
              <a:t> (graphiques dans les graphiques précédents précédents).</a:t>
            </a:r>
          </a:p>
        </p:txBody>
      </p:sp>
      <p:graphicFrame>
        <p:nvGraphicFramePr>
          <p:cNvPr id="10" name="Tableau 5">
            <a:extLst>
              <a:ext uri="{FF2B5EF4-FFF2-40B4-BE49-F238E27FC236}">
                <a16:creationId xmlns:a16="http://schemas.microsoft.com/office/drawing/2014/main" id="{FA2E6897-8CDD-613A-052E-83B20B4B6504}"/>
              </a:ext>
            </a:extLst>
          </p:cNvPr>
          <p:cNvGraphicFramePr>
            <a:graphicFrameLocks noGrp="1"/>
          </p:cNvGraphicFramePr>
          <p:nvPr>
            <p:extLst>
              <p:ext uri="{D42A27DB-BD31-4B8C-83A1-F6EECF244321}">
                <p14:modId xmlns:p14="http://schemas.microsoft.com/office/powerpoint/2010/main" val="1569753409"/>
              </p:ext>
            </p:extLst>
          </p:nvPr>
        </p:nvGraphicFramePr>
        <p:xfrm>
          <a:off x="2733178" y="3950735"/>
          <a:ext cx="6725643" cy="1483360"/>
        </p:xfrm>
        <a:graphic>
          <a:graphicData uri="http://schemas.openxmlformats.org/drawingml/2006/table">
            <a:tbl>
              <a:tblPr firstRow="1" bandRow="1">
                <a:tableStyleId>{21E4AEA4-8DFA-4A89-87EB-49C32662AFE0}</a:tableStyleId>
              </a:tblPr>
              <a:tblGrid>
                <a:gridCol w="3272111">
                  <a:extLst>
                    <a:ext uri="{9D8B030D-6E8A-4147-A177-3AD203B41FA5}">
                      <a16:colId xmlns:a16="http://schemas.microsoft.com/office/drawing/2014/main" val="2186995600"/>
                    </a:ext>
                  </a:extLst>
                </a:gridCol>
                <a:gridCol w="3453532">
                  <a:extLst>
                    <a:ext uri="{9D8B030D-6E8A-4147-A177-3AD203B41FA5}">
                      <a16:colId xmlns:a16="http://schemas.microsoft.com/office/drawing/2014/main" val="3595258585"/>
                    </a:ext>
                  </a:extLst>
                </a:gridCol>
              </a:tblGrid>
              <a:tr h="370840">
                <a:tc>
                  <a:txBody>
                    <a:bodyPr/>
                    <a:lstStyle/>
                    <a:p>
                      <a:pPr algn="ctr"/>
                      <a:r>
                        <a:rPr lang="fr-FR" dirty="0"/>
                        <a:t>Température extérieure [°C]</a:t>
                      </a:r>
                    </a:p>
                  </a:txBody>
                  <a:tcPr/>
                </a:tc>
                <a:tc>
                  <a:txBody>
                    <a:bodyPr/>
                    <a:lstStyle/>
                    <a:p>
                      <a:pPr algn="ctr"/>
                      <a:r>
                        <a:rPr lang="fr-FR" dirty="0"/>
                        <a:t>Température départ Primaire [°C]</a:t>
                      </a:r>
                    </a:p>
                  </a:txBody>
                  <a:tcPr/>
                </a:tc>
                <a:extLst>
                  <a:ext uri="{0D108BD9-81ED-4DB2-BD59-A6C34878D82A}">
                    <a16:rowId xmlns:a16="http://schemas.microsoft.com/office/drawing/2014/main" val="1672986375"/>
                  </a:ext>
                </a:extLst>
              </a:tr>
              <a:tr h="370840">
                <a:tc>
                  <a:txBody>
                    <a:bodyPr/>
                    <a:lstStyle/>
                    <a:p>
                      <a:r>
                        <a:rPr lang="fr-FR" dirty="0"/>
                        <a:t>-7</a:t>
                      </a:r>
                    </a:p>
                  </a:txBody>
                  <a:tcPr/>
                </a:tc>
                <a:tc>
                  <a:txBody>
                    <a:bodyPr/>
                    <a:lstStyle/>
                    <a:p>
                      <a:r>
                        <a:rPr lang="fr-FR" dirty="0"/>
                        <a:t>43</a:t>
                      </a:r>
                    </a:p>
                  </a:txBody>
                  <a:tcPr/>
                </a:tc>
                <a:extLst>
                  <a:ext uri="{0D108BD9-81ED-4DB2-BD59-A6C34878D82A}">
                    <a16:rowId xmlns:a16="http://schemas.microsoft.com/office/drawing/2014/main" val="723604616"/>
                  </a:ext>
                </a:extLst>
              </a:tr>
              <a:tr h="370840">
                <a:tc>
                  <a:txBody>
                    <a:bodyPr/>
                    <a:lstStyle/>
                    <a:p>
                      <a:r>
                        <a:rPr lang="fr-FR" dirty="0"/>
                        <a:t>+12</a:t>
                      </a:r>
                    </a:p>
                  </a:txBody>
                  <a:tcPr/>
                </a:tc>
                <a:tc>
                  <a:txBody>
                    <a:bodyPr/>
                    <a:lstStyle/>
                    <a:p>
                      <a:r>
                        <a:rPr lang="fr-FR" dirty="0"/>
                        <a:t>25</a:t>
                      </a:r>
                    </a:p>
                  </a:txBody>
                  <a:tcPr/>
                </a:tc>
                <a:extLst>
                  <a:ext uri="{0D108BD9-81ED-4DB2-BD59-A6C34878D82A}">
                    <a16:rowId xmlns:a16="http://schemas.microsoft.com/office/drawing/2014/main" val="2172409499"/>
                  </a:ext>
                </a:extLst>
              </a:tr>
              <a:tr h="370840">
                <a:tc>
                  <a:txBody>
                    <a:bodyPr/>
                    <a:lstStyle/>
                    <a:p>
                      <a:r>
                        <a:rPr lang="fr-FR" dirty="0"/>
                        <a:t>+19</a:t>
                      </a:r>
                    </a:p>
                  </a:txBody>
                  <a:tcPr/>
                </a:tc>
                <a:tc>
                  <a:txBody>
                    <a:bodyPr/>
                    <a:lstStyle/>
                    <a:p>
                      <a:r>
                        <a:rPr lang="fr-FR" dirty="0"/>
                        <a:t>19</a:t>
                      </a:r>
                    </a:p>
                  </a:txBody>
                  <a:tcPr/>
                </a:tc>
                <a:extLst>
                  <a:ext uri="{0D108BD9-81ED-4DB2-BD59-A6C34878D82A}">
                    <a16:rowId xmlns:a16="http://schemas.microsoft.com/office/drawing/2014/main" val="1130875761"/>
                  </a:ext>
                </a:extLst>
              </a:tr>
            </a:tbl>
          </a:graphicData>
        </a:graphic>
      </p:graphicFrame>
      <p:sp>
        <p:nvSpPr>
          <p:cNvPr id="11" name="Titre 1">
            <a:extLst>
              <a:ext uri="{FF2B5EF4-FFF2-40B4-BE49-F238E27FC236}">
                <a16:creationId xmlns:a16="http://schemas.microsoft.com/office/drawing/2014/main" id="{7D4D80AB-29B9-9D2F-8129-112C234CFE22}"/>
              </a:ext>
            </a:extLst>
          </p:cNvPr>
          <p:cNvSpPr txBox="1">
            <a:spLocks/>
          </p:cNvSpPr>
          <p:nvPr/>
        </p:nvSpPr>
        <p:spPr>
          <a:xfrm>
            <a:off x="3514286" y="3380283"/>
            <a:ext cx="5163428" cy="57045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u="sng" dirty="0"/>
              <a:t>Régulation bâtiment 600 (réseau équilibré)</a:t>
            </a:r>
          </a:p>
        </p:txBody>
      </p:sp>
    </p:spTree>
    <p:extLst>
      <p:ext uri="{BB962C8B-B14F-4D97-AF65-F5344CB8AC3E}">
        <p14:creationId xmlns:p14="http://schemas.microsoft.com/office/powerpoint/2010/main" val="7295947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526</Words>
  <Application>Microsoft Office PowerPoint</Application>
  <PresentationFormat>Grand écran</PresentationFormat>
  <Paragraphs>66</Paragraphs>
  <Slides>6</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6</vt:i4>
      </vt:variant>
    </vt:vector>
  </HeadingPairs>
  <TitlesOfParts>
    <vt:vector size="10" baseType="lpstr">
      <vt:lpstr>Arial</vt:lpstr>
      <vt:lpstr>Calibri</vt:lpstr>
      <vt:lpstr>Calibri Light</vt:lpstr>
      <vt:lpstr>Thème Office</vt:lpstr>
      <vt:lpstr>Présentation PowerPoint</vt:lpstr>
      <vt:lpstr>Graphique comparatif entre un logement du bâtiment 600 et du 152</vt:lpstr>
      <vt:lpstr>Graphique comparatif entre 4 logements du bâtiment 600</vt:lpstr>
      <vt:lpstr>Graphique comparatif entre un logement du bâtiment 152 et un logement des bâtiments 600, 701-702-703</vt:lpstr>
      <vt:lpstr>Tableau comparatif des températures de régulations  avant et après équilibrage des bâtiments 600,701-702-703</vt:lpstr>
      <vt:lpstr>Tableau comparatif des températures de régulations  entre les bâtiments 500 et 600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Vincent LEFEVRE</dc:creator>
  <cp:lastModifiedBy>Roger FERRET</cp:lastModifiedBy>
  <cp:revision>30</cp:revision>
  <dcterms:created xsi:type="dcterms:W3CDTF">2022-06-17T13:47:17Z</dcterms:created>
  <dcterms:modified xsi:type="dcterms:W3CDTF">2022-07-14T20:46:25Z</dcterms:modified>
</cp:coreProperties>
</file>